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70" r:id="rId3"/>
    <p:sldId id="271" r:id="rId4"/>
    <p:sldId id="261" r:id="rId5"/>
    <p:sldId id="262" r:id="rId6"/>
    <p:sldId id="263" r:id="rId7"/>
    <p:sldId id="260" r:id="rId8"/>
    <p:sldId id="257" r:id="rId9"/>
    <p:sldId id="264" r:id="rId10"/>
    <p:sldId id="266" r:id="rId11"/>
    <p:sldId id="258"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6" d="100"/>
          <a:sy n="86" d="100"/>
        </p:scale>
        <p:origin x="564" y="2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F7C2E10-31EC-4FE2-B057-33E930C9A4C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2986323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7C2E10-31EC-4FE2-B057-33E930C9A4C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268117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7C2E10-31EC-4FE2-B057-33E930C9A4C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3941872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45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7C2E10-31EC-4FE2-B057-33E930C9A4C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293974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7C2E10-31EC-4FE2-B057-33E930C9A4C9}"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255670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F7C2E10-31EC-4FE2-B057-33E930C9A4C9}"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561772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F7C2E10-31EC-4FE2-B057-33E930C9A4C9}" type="datetimeFigureOut">
              <a:rPr lang="en-GB" smtClean="0"/>
              <a:t>31/08/2026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347358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F7C2E10-31EC-4FE2-B057-33E930C9A4C9}" type="datetimeFigureOut">
              <a:rPr lang="en-GB" smtClean="0"/>
              <a:t>31/08/2026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3928254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C2E10-31EC-4FE2-B057-33E930C9A4C9}" type="datetimeFigureOut">
              <a:rPr lang="en-GB" smtClean="0"/>
              <a:t>31/08/2026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237769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F7C2E10-31EC-4FE2-B057-33E930C9A4C9}"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1939104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F7C2E10-31EC-4FE2-B057-33E930C9A4C9}"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CF768A-8541-4220-A50E-16F1B6628FB9}" type="slidenum">
              <a:rPr lang="en-GB" smtClean="0"/>
              <a:t>‹#›</a:t>
            </a:fld>
            <a:endParaRPr lang="en-GB"/>
          </a:p>
        </p:txBody>
      </p:sp>
    </p:spTree>
    <p:extLst>
      <p:ext uri="{BB962C8B-B14F-4D97-AF65-F5344CB8AC3E}">
        <p14:creationId xmlns:p14="http://schemas.microsoft.com/office/powerpoint/2010/main" val="3914731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7C2E10-31EC-4FE2-B057-33E930C9A4C9}" type="datetimeFigureOut">
              <a:rPr lang="en-GB" smtClean="0"/>
              <a:t>31/08/2026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CF768A-8541-4220-A50E-16F1B6628FB9}" type="slidenum">
              <a:rPr lang="en-GB" smtClean="0"/>
              <a:t>‹#›</a:t>
            </a:fld>
            <a:endParaRPr lang="en-GB"/>
          </a:p>
        </p:txBody>
      </p:sp>
    </p:spTree>
    <p:extLst>
      <p:ext uri="{BB962C8B-B14F-4D97-AF65-F5344CB8AC3E}">
        <p14:creationId xmlns:p14="http://schemas.microsoft.com/office/powerpoint/2010/main" val="1924348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48%20Chapters%20UNPLAB%20listed%20Jan26(2).docx"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7" name="Textfeld 2"/>
          <p:cNvSpPr txBox="1"/>
          <p:nvPr/>
        </p:nvSpPr>
        <p:spPr>
          <a:xfrm>
            <a:off x="71999" y="5950059"/>
            <a:ext cx="1033766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UNPLAB-QuGen_Ch-1[Teaser]     First Chapter on Quantitative Genetics</a:t>
            </a:r>
          </a:p>
        </p:txBody>
      </p:sp>
    </p:spTree>
    <p:extLst>
      <p:ext uri="{BB962C8B-B14F-4D97-AF65-F5344CB8AC3E}">
        <p14:creationId xmlns:p14="http://schemas.microsoft.com/office/powerpoint/2010/main" val="35745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1" y="36000"/>
            <a:ext cx="12005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Questions, thoughts, on the occasion of this scheme.</a:t>
            </a:r>
          </a:p>
        </p:txBody>
      </p:sp>
      <p:pic>
        <p:nvPicPr>
          <p:cNvPr id="227" name="Picture 226"/>
          <p:cNvPicPr>
            <a:picLocks noChangeAspect="1"/>
          </p:cNvPicPr>
          <p:nvPr/>
        </p:nvPicPr>
        <p:blipFill>
          <a:blip r:embed="rId2"/>
          <a:stretch>
            <a:fillRect/>
          </a:stretch>
        </p:blipFill>
        <p:spPr>
          <a:xfrm>
            <a:off x="72000" y="1805887"/>
            <a:ext cx="4077081" cy="5006340"/>
          </a:xfrm>
          <a:prstGeom prst="rect">
            <a:avLst/>
          </a:prstGeom>
          <a:effectLst>
            <a:outerShdw blurRad="50800" dist="38100" dir="2700000" algn="tl" rotWithShape="0">
              <a:prstClr val="black">
                <a:alpha val="40000"/>
              </a:prstClr>
            </a:outerShdw>
          </a:effectLst>
        </p:spPr>
      </p:pic>
      <p:sp>
        <p:nvSpPr>
          <p:cNvPr id="228" name="TextBox 227"/>
          <p:cNvSpPr txBox="1"/>
          <p:nvPr/>
        </p:nvSpPr>
        <p:spPr>
          <a:xfrm>
            <a:off x="72000" y="583096"/>
            <a:ext cx="1200514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When self-fertilizing few individuals in </a:t>
            </a: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the purpose is to have seed for field-testing S1-line in (3) such that such seed is not contaminated by outcrossing in </a:t>
            </a: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(with unknown fathers) and that the S1-lines well represent the family to which their ancestral individual in (2) belonged. How well will </a:t>
            </a:r>
            <a:r>
              <a:rPr lang="en-GB" dirty="0">
                <a:solidFill>
                  <a:srgbClr val="0000FF"/>
                </a:solidFill>
                <a:latin typeface="Arial" panose="020B0604020202020204" pitchFamily="34" charset="0"/>
                <a:cs typeface="Arial" panose="020B0604020202020204" pitchFamily="34" charset="0"/>
              </a:rPr>
              <a:t>few</a:t>
            </a:r>
            <a:r>
              <a:rPr lang="en-GB" dirty="0">
                <a:latin typeface="Arial" panose="020B0604020202020204" pitchFamily="34" charset="0"/>
                <a:cs typeface="Arial" panose="020B0604020202020204" pitchFamily="34" charset="0"/>
              </a:rPr>
              <a:t> individuals represent their family?</a:t>
            </a:r>
          </a:p>
        </p:txBody>
      </p:sp>
      <p:sp>
        <p:nvSpPr>
          <p:cNvPr id="229" name="TextBox 228"/>
          <p:cNvSpPr txBox="1"/>
          <p:nvPr/>
        </p:nvSpPr>
        <p:spPr>
          <a:xfrm>
            <a:off x="4306957" y="1574277"/>
            <a:ext cx="7770191" cy="519706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7000"/>
              </a:lnSpc>
            </a:pPr>
            <a:r>
              <a:rPr lang="en-GB" dirty="0">
                <a:latin typeface="Arial" panose="020B0604020202020204" pitchFamily="34" charset="0"/>
                <a:cs typeface="Arial" panose="020B0604020202020204" pitchFamily="34" charset="0"/>
              </a:rPr>
              <a:t>So: How many individuals are needed for an adequate representation? If they are self-fertilized and selfed seed is used for the recombination step (4), does this impact the outcome - compared to directly </a:t>
            </a:r>
            <a:r>
              <a:rPr lang="en-GB" dirty="0" err="1">
                <a:latin typeface="Arial" panose="020B0604020202020204" pitchFamily="34" charset="0"/>
                <a:cs typeface="Arial" panose="020B0604020202020204" pitchFamily="34" charset="0"/>
              </a:rPr>
              <a:t>intercross</a:t>
            </a:r>
            <a:r>
              <a:rPr lang="en-GB" dirty="0">
                <a:latin typeface="Arial" panose="020B0604020202020204" pitchFamily="34" charset="0"/>
                <a:cs typeface="Arial" panose="020B0604020202020204" pitchFamily="34" charset="0"/>
              </a:rPr>
              <a:t> the individuals as they exist in </a:t>
            </a: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And ... Is it necessary to cross each with each – which is demanding – or can we recombine ‘cheaper’? </a:t>
            </a:r>
            <a:endParaRPr lang="en-GB" sz="1200" dirty="0">
              <a:latin typeface="Arial" panose="020B0604020202020204" pitchFamily="34" charset="0"/>
              <a:cs typeface="Arial" panose="020B0604020202020204" pitchFamily="34" charset="0"/>
            </a:endParaRPr>
          </a:p>
          <a:p>
            <a:pPr>
              <a:lnSpc>
                <a:spcPct val="97000"/>
              </a:lnSpc>
            </a:pPr>
            <a:endParaRPr lang="en-GB" sz="1200" dirty="0">
              <a:latin typeface="Arial" panose="020B0604020202020204" pitchFamily="34" charset="0"/>
              <a:cs typeface="Arial" panose="020B0604020202020204" pitchFamily="34" charset="0"/>
            </a:endParaRPr>
          </a:p>
          <a:p>
            <a:pPr>
              <a:lnSpc>
                <a:spcPct val="97000"/>
              </a:lnSpc>
            </a:pPr>
            <a:r>
              <a:rPr lang="en-GB" dirty="0">
                <a:latin typeface="Arial" panose="020B0604020202020204" pitchFamily="34" charset="0"/>
                <a:cs typeface="Arial" panose="020B0604020202020204" pitchFamily="34" charset="0"/>
              </a:rPr>
              <a:t>When having the data from field season (3), should we or must we join these results with the results of the previous season (from those families the S1-lines of which were tested in (3) - or from all families)? Mind you, it may be demanding to scrupulously assess the exactly same traits in the same way in (2) and (3) so as to make the date fully compatible. </a:t>
            </a:r>
          </a:p>
          <a:p>
            <a:pPr>
              <a:lnSpc>
                <a:spcPct val="97000"/>
              </a:lnSpc>
            </a:pPr>
            <a:r>
              <a:rPr lang="en-GB" dirty="0">
                <a:latin typeface="Arial" panose="020B0604020202020204" pitchFamily="34" charset="0"/>
                <a:cs typeface="Arial" panose="020B0604020202020204" pitchFamily="34" charset="0"/>
              </a:rPr>
              <a:t>Cf. UNPLAB-h²_GxE_Ch5[</a:t>
            </a:r>
            <a:r>
              <a:rPr lang="en-GB" dirty="0" err="1">
                <a:latin typeface="Arial" panose="020B0604020202020204" pitchFamily="34" charset="0"/>
                <a:cs typeface="Arial" panose="020B0604020202020204" pitchFamily="34" charset="0"/>
              </a:rPr>
              <a:t>BredersEquation</a:t>
            </a:r>
            <a:r>
              <a:rPr lang="en-GB" dirty="0">
                <a:latin typeface="Arial" panose="020B0604020202020204" pitchFamily="34" charset="0"/>
                <a:cs typeface="Arial" panose="020B0604020202020204" pitchFamily="34" charset="0"/>
              </a:rPr>
              <a:t>] page 12 ff.</a:t>
            </a:r>
          </a:p>
          <a:p>
            <a:pPr>
              <a:lnSpc>
                <a:spcPct val="97000"/>
              </a:lnSpc>
            </a:pPr>
            <a:endParaRPr lang="en-GB" sz="1200" dirty="0">
              <a:latin typeface="Arial" panose="020B0604020202020204" pitchFamily="34" charset="0"/>
              <a:cs typeface="Arial" panose="020B0604020202020204" pitchFamily="34" charset="0"/>
            </a:endParaRPr>
          </a:p>
          <a:p>
            <a:pPr>
              <a:lnSpc>
                <a:spcPct val="97000"/>
              </a:lnSpc>
            </a:pPr>
            <a:r>
              <a:rPr lang="en-GB" dirty="0">
                <a:latin typeface="Arial" panose="020B0604020202020204" pitchFamily="34" charset="0"/>
                <a:cs typeface="Arial" panose="020B0604020202020204" pitchFamily="34" charset="0"/>
              </a:rPr>
              <a:t>If in </a:t>
            </a:r>
            <a:r>
              <a:rPr lang="en-GB" dirty="0">
                <a:solidFill>
                  <a:schemeClr val="tx1">
                    <a:lumMod val="50000"/>
                    <a:lumOff val="50000"/>
                  </a:schemeClr>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we use the next generation‘s Basic Population to create a cultivar, crossed seed from how many of the individuals that were used in the </a:t>
            </a:r>
            <a:r>
              <a:rPr lang="en-GB" dirty="0" err="1">
                <a:latin typeface="Arial" panose="020B0604020202020204" pitchFamily="34" charset="0"/>
                <a:cs typeface="Arial" panose="020B0604020202020204" pitchFamily="34" charset="0"/>
              </a:rPr>
              <a:t>intercrossing</a:t>
            </a:r>
            <a:r>
              <a:rPr lang="en-GB" dirty="0">
                <a:latin typeface="Arial" panose="020B0604020202020204" pitchFamily="34" charset="0"/>
                <a:cs typeface="Arial" panose="020B0604020202020204" pitchFamily="34" charset="0"/>
              </a:rPr>
              <a:t> (recombination) step (4) should be used? Should there be selection between these individuals? What is the expected change of genetic variance from cycle to cycle due to the selection that we impose?</a:t>
            </a:r>
            <a:endParaRPr lang="en-GB" sz="1200" dirty="0">
              <a:latin typeface="Arial" panose="020B0604020202020204" pitchFamily="34" charset="0"/>
              <a:cs typeface="Arial" panose="020B0604020202020204" pitchFamily="34" charset="0"/>
            </a:endParaRPr>
          </a:p>
          <a:p>
            <a:pPr>
              <a:lnSpc>
                <a:spcPct val="97000"/>
              </a:lnSpc>
            </a:pPr>
            <a:endParaRPr lang="en-GB" sz="1200" dirty="0">
              <a:latin typeface="Arial" panose="020B0604020202020204" pitchFamily="34" charset="0"/>
              <a:cs typeface="Arial" panose="020B0604020202020204" pitchFamily="34" charset="0"/>
            </a:endParaRPr>
          </a:p>
          <a:p>
            <a:pPr>
              <a:lnSpc>
                <a:spcPct val="97000"/>
              </a:lnSpc>
            </a:pPr>
            <a:r>
              <a:rPr lang="en-GB" dirty="0">
                <a:latin typeface="Arial" panose="020B0604020202020204" pitchFamily="34" charset="0"/>
                <a:cs typeface="Arial" panose="020B0604020202020204" pitchFamily="34" charset="0"/>
              </a:rPr>
              <a:t>Some hints were included in UNPLAB so far, further ones will come now.</a:t>
            </a:r>
          </a:p>
        </p:txBody>
      </p:sp>
      <p:sp>
        <p:nvSpPr>
          <p:cNvPr id="8" name="Rectangle 7"/>
          <p:cNvSpPr/>
          <p:nvPr/>
        </p:nvSpPr>
        <p:spPr>
          <a:xfrm>
            <a:off x="2217530" y="5451061"/>
            <a:ext cx="561009" cy="3798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a:off x="2877802" y="1805887"/>
            <a:ext cx="1271279" cy="1963720"/>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4"/>
          <a:stretch>
            <a:fillRect/>
          </a:stretch>
        </p:blipFill>
        <p:spPr>
          <a:xfrm>
            <a:off x="2869027" y="3792069"/>
            <a:ext cx="1280053" cy="1973111"/>
          </a:xfrm>
          <a:prstGeom prst="rect">
            <a:avLst/>
          </a:prstGeom>
          <a:effectLst>
            <a:outerShdw blurRad="50800" dist="38100" dir="2700000" algn="tl" rotWithShape="0">
              <a:prstClr val="black">
                <a:alpha val="40000"/>
              </a:prstClr>
            </a:outerShdw>
          </a:effectLst>
        </p:spPr>
      </p:pic>
      <p:sp>
        <p:nvSpPr>
          <p:cNvPr id="9" name="Textfeld 5"/>
          <p:cNvSpPr txBox="1"/>
          <p:nvPr/>
        </p:nvSpPr>
        <p:spPr>
          <a:xfrm>
            <a:off x="11209035" y="96383"/>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162C727-B70F-464A-AD29-D60A5F5DDC65}"/>
              </a:ext>
            </a:extLst>
          </p:cNvPr>
          <p:cNvGrpSpPr/>
          <p:nvPr/>
        </p:nvGrpSpPr>
        <p:grpSpPr>
          <a:xfrm>
            <a:off x="324904" y="3008438"/>
            <a:ext cx="2395022" cy="795943"/>
            <a:chOff x="324904" y="3008438"/>
            <a:chExt cx="2395022" cy="795943"/>
          </a:xfrm>
        </p:grpSpPr>
        <p:sp>
          <p:nvSpPr>
            <p:cNvPr id="5" name="TextBox 4">
              <a:extLst>
                <a:ext uri="{FF2B5EF4-FFF2-40B4-BE49-F238E27FC236}">
                  <a16:creationId xmlns:a16="http://schemas.microsoft.com/office/drawing/2014/main" id="{50660840-D81E-44FA-8236-C82AF9EC23A5}"/>
                </a:ext>
              </a:extLst>
            </p:cNvPr>
            <p:cNvSpPr txBox="1"/>
            <p:nvPr/>
          </p:nvSpPr>
          <p:spPr>
            <a:xfrm>
              <a:off x="2255737" y="3235914"/>
              <a:ext cx="464189" cy="3231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500" dirty="0">
                  <a:solidFill>
                    <a:srgbClr val="0000FF"/>
                  </a:solidFill>
                  <a:latin typeface="Arial" panose="020B0604020202020204" pitchFamily="34" charset="0"/>
                  <a:cs typeface="Arial" panose="020B0604020202020204" pitchFamily="34" charset="0"/>
                </a:rPr>
                <a:t>(2)</a:t>
              </a:r>
            </a:p>
          </p:txBody>
        </p:sp>
        <p:sp>
          <p:nvSpPr>
            <p:cNvPr id="6" name="Rectangle 5">
              <a:extLst>
                <a:ext uri="{FF2B5EF4-FFF2-40B4-BE49-F238E27FC236}">
                  <a16:creationId xmlns:a16="http://schemas.microsoft.com/office/drawing/2014/main" id="{07CA2E79-3FB4-4F14-881B-E1A03BF57D1C}"/>
                </a:ext>
              </a:extLst>
            </p:cNvPr>
            <p:cNvSpPr/>
            <p:nvPr/>
          </p:nvSpPr>
          <p:spPr>
            <a:xfrm>
              <a:off x="324904" y="3019466"/>
              <a:ext cx="169261" cy="772603"/>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A3CEA3E-5EC1-493D-A0DE-FC194F0278D6}"/>
                </a:ext>
              </a:extLst>
            </p:cNvPr>
            <p:cNvSpPr/>
            <p:nvPr/>
          </p:nvSpPr>
          <p:spPr>
            <a:xfrm>
              <a:off x="644627" y="3018163"/>
              <a:ext cx="169261" cy="772603"/>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AB67BB7-BB3D-4966-939B-24A2A32C8D8D}"/>
                </a:ext>
              </a:extLst>
            </p:cNvPr>
            <p:cNvSpPr/>
            <p:nvPr/>
          </p:nvSpPr>
          <p:spPr>
            <a:xfrm>
              <a:off x="965635" y="3018165"/>
              <a:ext cx="169261" cy="772603"/>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2696FA6-AF97-4C04-81DA-C35F37B5F374}"/>
                </a:ext>
              </a:extLst>
            </p:cNvPr>
            <p:cNvSpPr/>
            <p:nvPr/>
          </p:nvSpPr>
          <p:spPr>
            <a:xfrm>
              <a:off x="1288591" y="3031778"/>
              <a:ext cx="169261" cy="772603"/>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2A06ECD-0E5C-4F58-8AA8-98B37E173489}"/>
                </a:ext>
              </a:extLst>
            </p:cNvPr>
            <p:cNvSpPr/>
            <p:nvPr/>
          </p:nvSpPr>
          <p:spPr>
            <a:xfrm>
              <a:off x="1613490" y="3008438"/>
              <a:ext cx="169261" cy="772603"/>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847CEB7-31C4-4487-B88E-824F8CAABE39}"/>
                </a:ext>
              </a:extLst>
            </p:cNvPr>
            <p:cNvSpPr/>
            <p:nvPr/>
          </p:nvSpPr>
          <p:spPr>
            <a:xfrm>
              <a:off x="1967565" y="3025943"/>
              <a:ext cx="169261" cy="772603"/>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02965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1472702" y="6398987"/>
            <a:ext cx="716893" cy="369332"/>
          </a:xfrm>
          <a:prstGeom prst="rect">
            <a:avLst/>
          </a:prstGeom>
          <a:noFill/>
        </p:spPr>
        <p:txBody>
          <a:bodyPr wrap="square" rtlCol="0">
            <a:spAutoFit/>
          </a:bodyPr>
          <a:lstStyle/>
          <a:p>
            <a:fld id="{5B255CE3-06F4-4E80-85AD-A0878CDD5C50}" type="slidenum">
              <a:rPr lang="en-GB">
                <a:latin typeface="Arial" panose="020B0604020202020204" pitchFamily="34" charset="0"/>
                <a:cs typeface="Arial" panose="020B0604020202020204" pitchFamily="34" charset="0"/>
              </a:rPr>
              <a:t>11</a:t>
            </a:fld>
            <a:endParaRPr lang="en-GB" dirty="0">
              <a:latin typeface="Arial" panose="020B0604020202020204" pitchFamily="34" charset="0"/>
              <a:cs typeface="Arial" panose="020B0604020202020204" pitchFamily="34" charset="0"/>
            </a:endParaRPr>
          </a:p>
        </p:txBody>
      </p:sp>
      <p:sp>
        <p:nvSpPr>
          <p:cNvPr id="65" name="Text Box 581"/>
          <p:cNvSpPr txBox="1">
            <a:spLocks noChangeArrowheads="1"/>
          </p:cNvSpPr>
          <p:nvPr/>
        </p:nvSpPr>
        <p:spPr bwMode="auto">
          <a:xfrm>
            <a:off x="72000" y="78716"/>
            <a:ext cx="1204932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lvl1pPr>
          </a:lstStyle>
          <a:p>
            <a:r>
              <a:rPr lang="en-GB" altLang="en-US" sz="2400" dirty="0">
                <a:solidFill>
                  <a:srgbClr val="0000FF"/>
                </a:solidFill>
                <a:latin typeface="Arial" panose="020B0604020202020204" pitchFamily="34" charset="0"/>
                <a:cs typeface="Arial" panose="020B0604020202020204" pitchFamily="34" charset="0"/>
              </a:rPr>
              <a:t>Allocation</a:t>
            </a:r>
            <a:r>
              <a:rPr lang="en-GB" altLang="en-US" sz="2400" dirty="0">
                <a:latin typeface="Arial" panose="020B0604020202020204" pitchFamily="34" charset="0"/>
                <a:cs typeface="Arial" panose="020B0604020202020204" pitchFamily="34" charset="0"/>
              </a:rPr>
              <a:t> of materials, money, labour to the different steps of this scheme</a:t>
            </a:r>
          </a:p>
        </p:txBody>
      </p:sp>
      <p:grpSp>
        <p:nvGrpSpPr>
          <p:cNvPr id="4" name="Group 3"/>
          <p:cNvGrpSpPr/>
          <p:nvPr/>
        </p:nvGrpSpPr>
        <p:grpSpPr>
          <a:xfrm>
            <a:off x="72000" y="667586"/>
            <a:ext cx="5870070" cy="6124413"/>
            <a:chOff x="265687" y="376987"/>
            <a:chExt cx="5870070" cy="6124413"/>
          </a:xfrm>
        </p:grpSpPr>
        <p:sp>
          <p:nvSpPr>
            <p:cNvPr id="6" name="Rectangle 522"/>
            <p:cNvSpPr>
              <a:spLocks noChangeArrowheads="1"/>
            </p:cNvSpPr>
            <p:nvPr/>
          </p:nvSpPr>
          <p:spPr bwMode="auto">
            <a:xfrm>
              <a:off x="341887" y="376987"/>
              <a:ext cx="2540000" cy="87418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 name="AutoShape 523"/>
            <p:cNvSpPr>
              <a:spLocks noChangeArrowheads="1"/>
            </p:cNvSpPr>
            <p:nvPr/>
          </p:nvSpPr>
          <p:spPr bwMode="auto">
            <a:xfrm rot="5400000">
              <a:off x="20690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 name="AutoShape 524"/>
            <p:cNvSpPr>
              <a:spLocks noChangeArrowheads="1"/>
            </p:cNvSpPr>
            <p:nvPr/>
          </p:nvSpPr>
          <p:spPr bwMode="auto">
            <a:xfrm rot="5400000">
              <a:off x="18658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9" name="AutoShape 525"/>
            <p:cNvSpPr>
              <a:spLocks noChangeArrowheads="1"/>
            </p:cNvSpPr>
            <p:nvPr/>
          </p:nvSpPr>
          <p:spPr bwMode="auto">
            <a:xfrm rot="5400000">
              <a:off x="1662687" y="470122"/>
              <a:ext cx="78316"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0" name="AutoShape 526"/>
            <p:cNvSpPr>
              <a:spLocks noChangeArrowheads="1"/>
            </p:cNvSpPr>
            <p:nvPr/>
          </p:nvSpPr>
          <p:spPr bwMode="auto">
            <a:xfrm rot="5400000">
              <a:off x="14594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1" name="AutoShape 527"/>
            <p:cNvSpPr>
              <a:spLocks noChangeArrowheads="1"/>
            </p:cNvSpPr>
            <p:nvPr/>
          </p:nvSpPr>
          <p:spPr bwMode="auto">
            <a:xfrm rot="5400000">
              <a:off x="1258404" y="472237"/>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 name="AutoShape 528"/>
            <p:cNvSpPr>
              <a:spLocks noChangeArrowheads="1"/>
            </p:cNvSpPr>
            <p:nvPr/>
          </p:nvSpPr>
          <p:spPr bwMode="auto">
            <a:xfrm rot="5400000">
              <a:off x="1053087" y="470122"/>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 name="AutoShape 529"/>
            <p:cNvSpPr>
              <a:spLocks noChangeArrowheads="1"/>
            </p:cNvSpPr>
            <p:nvPr/>
          </p:nvSpPr>
          <p:spPr bwMode="auto">
            <a:xfrm rot="5400000">
              <a:off x="8498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 name="AutoShape 530"/>
            <p:cNvSpPr>
              <a:spLocks noChangeArrowheads="1"/>
            </p:cNvSpPr>
            <p:nvPr/>
          </p:nvSpPr>
          <p:spPr bwMode="auto">
            <a:xfrm rot="5400000">
              <a:off x="6466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 name="AutoShape 531"/>
            <p:cNvSpPr>
              <a:spLocks noChangeArrowheads="1"/>
            </p:cNvSpPr>
            <p:nvPr/>
          </p:nvSpPr>
          <p:spPr bwMode="auto">
            <a:xfrm rot="5400000">
              <a:off x="4434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 name="AutoShape 532"/>
            <p:cNvSpPr>
              <a:spLocks noChangeArrowheads="1"/>
            </p:cNvSpPr>
            <p:nvPr/>
          </p:nvSpPr>
          <p:spPr bwMode="auto">
            <a:xfrm rot="5400000">
              <a:off x="2274404" y="4722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 name="AutoShape 533"/>
            <p:cNvSpPr>
              <a:spLocks noChangeArrowheads="1"/>
            </p:cNvSpPr>
            <p:nvPr/>
          </p:nvSpPr>
          <p:spPr bwMode="auto">
            <a:xfrm rot="5400000">
              <a:off x="2477604" y="4722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 name="AutoShape 534"/>
            <p:cNvSpPr>
              <a:spLocks noChangeArrowheads="1"/>
            </p:cNvSpPr>
            <p:nvPr/>
          </p:nvSpPr>
          <p:spPr bwMode="auto">
            <a:xfrm rot="5400000">
              <a:off x="2680804" y="4722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9" name="AutoShape 535"/>
            <p:cNvSpPr>
              <a:spLocks noChangeArrowheads="1"/>
            </p:cNvSpPr>
            <p:nvPr/>
          </p:nvSpPr>
          <p:spPr bwMode="auto">
            <a:xfrm rot="5400000">
              <a:off x="20690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0" name="AutoShape 536"/>
            <p:cNvSpPr>
              <a:spLocks noChangeArrowheads="1"/>
            </p:cNvSpPr>
            <p:nvPr/>
          </p:nvSpPr>
          <p:spPr bwMode="auto">
            <a:xfrm rot="5400000">
              <a:off x="18658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1" name="AutoShape 537"/>
            <p:cNvSpPr>
              <a:spLocks noChangeArrowheads="1"/>
            </p:cNvSpPr>
            <p:nvPr/>
          </p:nvSpPr>
          <p:spPr bwMode="auto">
            <a:xfrm rot="5400000">
              <a:off x="16626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2" name="AutoShape 538"/>
            <p:cNvSpPr>
              <a:spLocks noChangeArrowheads="1"/>
            </p:cNvSpPr>
            <p:nvPr/>
          </p:nvSpPr>
          <p:spPr bwMode="auto">
            <a:xfrm rot="5400000">
              <a:off x="14594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3" name="AutoShape 539"/>
            <p:cNvSpPr>
              <a:spLocks noChangeArrowheads="1"/>
            </p:cNvSpPr>
            <p:nvPr/>
          </p:nvSpPr>
          <p:spPr bwMode="auto">
            <a:xfrm rot="5400000">
              <a:off x="1258404" y="666970"/>
              <a:ext cx="78317"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4" name="AutoShape 540"/>
            <p:cNvSpPr>
              <a:spLocks noChangeArrowheads="1"/>
            </p:cNvSpPr>
            <p:nvPr/>
          </p:nvSpPr>
          <p:spPr bwMode="auto">
            <a:xfrm rot="5400000">
              <a:off x="10530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5" name="AutoShape 541"/>
            <p:cNvSpPr>
              <a:spLocks noChangeArrowheads="1"/>
            </p:cNvSpPr>
            <p:nvPr/>
          </p:nvSpPr>
          <p:spPr bwMode="auto">
            <a:xfrm rot="5400000">
              <a:off x="8498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6" name="AutoShape 542"/>
            <p:cNvSpPr>
              <a:spLocks noChangeArrowheads="1"/>
            </p:cNvSpPr>
            <p:nvPr/>
          </p:nvSpPr>
          <p:spPr bwMode="auto">
            <a:xfrm rot="5400000">
              <a:off x="646687" y="664855"/>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7" name="AutoShape 543"/>
            <p:cNvSpPr>
              <a:spLocks noChangeArrowheads="1"/>
            </p:cNvSpPr>
            <p:nvPr/>
          </p:nvSpPr>
          <p:spPr bwMode="auto">
            <a:xfrm rot="5400000">
              <a:off x="443487" y="664855"/>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8" name="AutoShape 544"/>
            <p:cNvSpPr>
              <a:spLocks noChangeArrowheads="1"/>
            </p:cNvSpPr>
            <p:nvPr/>
          </p:nvSpPr>
          <p:spPr bwMode="auto">
            <a:xfrm rot="5400000">
              <a:off x="2274404" y="666970"/>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9" name="AutoShape 545"/>
            <p:cNvSpPr>
              <a:spLocks noChangeArrowheads="1"/>
            </p:cNvSpPr>
            <p:nvPr/>
          </p:nvSpPr>
          <p:spPr bwMode="auto">
            <a:xfrm rot="5400000">
              <a:off x="2477604" y="666970"/>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0" name="AutoShape 546"/>
            <p:cNvSpPr>
              <a:spLocks noChangeArrowheads="1"/>
            </p:cNvSpPr>
            <p:nvPr/>
          </p:nvSpPr>
          <p:spPr bwMode="auto">
            <a:xfrm rot="5400000">
              <a:off x="2680804" y="666970"/>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1" name="AutoShape 547"/>
            <p:cNvSpPr>
              <a:spLocks noChangeArrowheads="1"/>
            </p:cNvSpPr>
            <p:nvPr/>
          </p:nvSpPr>
          <p:spPr bwMode="auto">
            <a:xfrm rot="5400000">
              <a:off x="20680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2" name="AutoShape 548"/>
            <p:cNvSpPr>
              <a:spLocks noChangeArrowheads="1"/>
            </p:cNvSpPr>
            <p:nvPr/>
          </p:nvSpPr>
          <p:spPr bwMode="auto">
            <a:xfrm rot="5400000">
              <a:off x="1864829" y="858530"/>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3" name="AutoShape 549"/>
            <p:cNvSpPr>
              <a:spLocks noChangeArrowheads="1"/>
            </p:cNvSpPr>
            <p:nvPr/>
          </p:nvSpPr>
          <p:spPr bwMode="auto">
            <a:xfrm rot="5400000">
              <a:off x="16616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4" name="AutoShape 550"/>
            <p:cNvSpPr>
              <a:spLocks noChangeArrowheads="1"/>
            </p:cNvSpPr>
            <p:nvPr/>
          </p:nvSpPr>
          <p:spPr bwMode="auto">
            <a:xfrm rot="5400000">
              <a:off x="14584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5" name="AutoShape 551"/>
            <p:cNvSpPr>
              <a:spLocks noChangeArrowheads="1"/>
            </p:cNvSpPr>
            <p:nvPr/>
          </p:nvSpPr>
          <p:spPr bwMode="auto">
            <a:xfrm rot="5400000">
              <a:off x="1257346" y="8606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6" name="AutoShape 552"/>
            <p:cNvSpPr>
              <a:spLocks noChangeArrowheads="1"/>
            </p:cNvSpPr>
            <p:nvPr/>
          </p:nvSpPr>
          <p:spPr bwMode="auto">
            <a:xfrm rot="5400000">
              <a:off x="10520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7" name="AutoShape 553"/>
            <p:cNvSpPr>
              <a:spLocks noChangeArrowheads="1"/>
            </p:cNvSpPr>
            <p:nvPr/>
          </p:nvSpPr>
          <p:spPr bwMode="auto">
            <a:xfrm rot="5400000">
              <a:off x="848829" y="8585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8" name="AutoShape 554"/>
            <p:cNvSpPr>
              <a:spLocks noChangeArrowheads="1"/>
            </p:cNvSpPr>
            <p:nvPr/>
          </p:nvSpPr>
          <p:spPr bwMode="auto">
            <a:xfrm rot="5400000">
              <a:off x="645629" y="8585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39" name="AutoShape 555"/>
            <p:cNvSpPr>
              <a:spLocks noChangeArrowheads="1"/>
            </p:cNvSpPr>
            <p:nvPr/>
          </p:nvSpPr>
          <p:spPr bwMode="auto">
            <a:xfrm rot="5400000">
              <a:off x="442429" y="858530"/>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0" name="AutoShape 556"/>
            <p:cNvSpPr>
              <a:spLocks noChangeArrowheads="1"/>
            </p:cNvSpPr>
            <p:nvPr/>
          </p:nvSpPr>
          <p:spPr bwMode="auto">
            <a:xfrm rot="5400000">
              <a:off x="2273346" y="8606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1" name="AutoShape 557"/>
            <p:cNvSpPr>
              <a:spLocks noChangeArrowheads="1"/>
            </p:cNvSpPr>
            <p:nvPr/>
          </p:nvSpPr>
          <p:spPr bwMode="auto">
            <a:xfrm rot="5400000">
              <a:off x="2476546" y="8606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2" name="AutoShape 558"/>
            <p:cNvSpPr>
              <a:spLocks noChangeArrowheads="1"/>
            </p:cNvSpPr>
            <p:nvPr/>
          </p:nvSpPr>
          <p:spPr bwMode="auto">
            <a:xfrm rot="5400000">
              <a:off x="2679746" y="860646"/>
              <a:ext cx="80433"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3" name="AutoShape 559"/>
            <p:cNvSpPr>
              <a:spLocks noChangeArrowheads="1"/>
            </p:cNvSpPr>
            <p:nvPr/>
          </p:nvSpPr>
          <p:spPr bwMode="auto">
            <a:xfrm rot="5400000">
              <a:off x="2068029" y="10532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4" name="AutoShape 560"/>
            <p:cNvSpPr>
              <a:spLocks noChangeArrowheads="1"/>
            </p:cNvSpPr>
            <p:nvPr/>
          </p:nvSpPr>
          <p:spPr bwMode="auto">
            <a:xfrm rot="5400000">
              <a:off x="18648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5" name="AutoShape 561"/>
            <p:cNvSpPr>
              <a:spLocks noChangeArrowheads="1"/>
            </p:cNvSpPr>
            <p:nvPr/>
          </p:nvSpPr>
          <p:spPr bwMode="auto">
            <a:xfrm rot="5400000">
              <a:off x="1661629" y="10532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6" name="AutoShape 562"/>
            <p:cNvSpPr>
              <a:spLocks noChangeArrowheads="1"/>
            </p:cNvSpPr>
            <p:nvPr/>
          </p:nvSpPr>
          <p:spPr bwMode="auto">
            <a:xfrm rot="5400000">
              <a:off x="1458429" y="1053263"/>
              <a:ext cx="80433"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7" name="AutoShape 563"/>
            <p:cNvSpPr>
              <a:spLocks noChangeArrowheads="1"/>
            </p:cNvSpPr>
            <p:nvPr/>
          </p:nvSpPr>
          <p:spPr bwMode="auto">
            <a:xfrm rot="5400000">
              <a:off x="1257346" y="10553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8" name="AutoShape 564"/>
            <p:cNvSpPr>
              <a:spLocks noChangeArrowheads="1"/>
            </p:cNvSpPr>
            <p:nvPr/>
          </p:nvSpPr>
          <p:spPr bwMode="auto">
            <a:xfrm rot="5400000">
              <a:off x="10520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49" name="AutoShape 565"/>
            <p:cNvSpPr>
              <a:spLocks noChangeArrowheads="1"/>
            </p:cNvSpPr>
            <p:nvPr/>
          </p:nvSpPr>
          <p:spPr bwMode="auto">
            <a:xfrm rot="5400000">
              <a:off x="8488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50" name="AutoShape 566"/>
            <p:cNvSpPr>
              <a:spLocks noChangeArrowheads="1"/>
            </p:cNvSpPr>
            <p:nvPr/>
          </p:nvSpPr>
          <p:spPr bwMode="auto">
            <a:xfrm rot="5400000">
              <a:off x="645629" y="1053263"/>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51" name="AutoShape 567"/>
            <p:cNvSpPr>
              <a:spLocks noChangeArrowheads="1"/>
            </p:cNvSpPr>
            <p:nvPr/>
          </p:nvSpPr>
          <p:spPr bwMode="auto">
            <a:xfrm rot="5400000">
              <a:off x="4424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52" name="AutoShape 568"/>
            <p:cNvSpPr>
              <a:spLocks noChangeArrowheads="1"/>
            </p:cNvSpPr>
            <p:nvPr/>
          </p:nvSpPr>
          <p:spPr bwMode="auto">
            <a:xfrm rot="5400000">
              <a:off x="2273346" y="1055379"/>
              <a:ext cx="80433"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53" name="AutoShape 569"/>
            <p:cNvSpPr>
              <a:spLocks noChangeArrowheads="1"/>
            </p:cNvSpPr>
            <p:nvPr/>
          </p:nvSpPr>
          <p:spPr bwMode="auto">
            <a:xfrm rot="5400000">
              <a:off x="2476546" y="10553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54" name="AutoShape 570"/>
            <p:cNvSpPr>
              <a:spLocks noChangeArrowheads="1"/>
            </p:cNvSpPr>
            <p:nvPr/>
          </p:nvSpPr>
          <p:spPr bwMode="auto">
            <a:xfrm rot="5400000">
              <a:off x="2679746" y="10553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55" name="Text Box 571"/>
            <p:cNvSpPr txBox="1">
              <a:spLocks noChangeArrowheads="1"/>
            </p:cNvSpPr>
            <p:nvPr/>
          </p:nvSpPr>
          <p:spPr bwMode="auto">
            <a:xfrm>
              <a:off x="3023600" y="612634"/>
              <a:ext cx="3112157"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dirty="0">
                  <a:latin typeface="Arial" panose="020B0604020202020204" pitchFamily="34" charset="0"/>
                  <a:cs typeface="Arial" panose="020B0604020202020204" pitchFamily="34" charset="0"/>
                </a:rPr>
                <a:t>Base population: Cross N</a:t>
              </a:r>
              <a:r>
                <a:rPr lang="en-GB" altLang="en-US" baseline="-25000" dirty="0">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 </a:t>
              </a:r>
              <a:br>
                <a:rPr lang="en-GB" altLang="en-US" dirty="0">
                  <a:latin typeface="Arial" panose="020B0604020202020204" pitchFamily="34" charset="0"/>
                  <a:cs typeface="Arial" panose="020B0604020202020204" pitchFamily="34" charset="0"/>
                </a:rPr>
              </a:br>
              <a:r>
                <a:rPr lang="en-GB" altLang="en-US" dirty="0">
                  <a:latin typeface="Arial" panose="020B0604020202020204" pitchFamily="34" charset="0"/>
                  <a:cs typeface="Arial" panose="020B0604020202020204" pitchFamily="34" charset="0"/>
                </a:rPr>
                <a:t>pairs of individuals. </a:t>
              </a:r>
            </a:p>
          </p:txBody>
        </p:sp>
        <p:sp>
          <p:nvSpPr>
            <p:cNvPr id="56" name="Text Box 572"/>
            <p:cNvSpPr txBox="1">
              <a:spLocks noChangeArrowheads="1"/>
            </p:cNvSpPr>
            <p:nvPr/>
          </p:nvSpPr>
          <p:spPr bwMode="auto">
            <a:xfrm>
              <a:off x="2972394" y="1788240"/>
              <a:ext cx="3163363"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dirty="0">
                  <a:latin typeface="Arial" panose="020B0604020202020204" pitchFamily="34" charset="0"/>
                  <a:cs typeface="Arial" panose="020B0604020202020204" pitchFamily="34" charset="0"/>
                </a:rPr>
                <a:t>Evaluate N</a:t>
              </a:r>
              <a:r>
                <a:rPr lang="en-GB" altLang="en-US" baseline="-25000" dirty="0">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fullsibs</a:t>
              </a:r>
              <a:r>
                <a:rPr lang="en-GB" altLang="en-US" dirty="0">
                  <a:latin typeface="Arial" panose="020B0604020202020204" pitchFamily="34" charset="0"/>
                  <a:cs typeface="Arial" panose="020B0604020202020204" pitchFamily="34" charset="0"/>
                </a:rPr>
                <a:t> at 2 </a:t>
              </a:r>
              <a:r>
                <a:rPr lang="en-GB" altLang="en-US" dirty="0" err="1">
                  <a:latin typeface="Arial" panose="020B0604020202020204" pitchFamily="34" charset="0"/>
                  <a:cs typeface="Arial" panose="020B0604020202020204" pitchFamily="34" charset="0"/>
                </a:rPr>
                <a:t>locs</a:t>
              </a:r>
              <a:r>
                <a:rPr lang="en-GB" altLang="en-US" dirty="0">
                  <a:latin typeface="Arial" panose="020B0604020202020204" pitchFamily="34" charset="0"/>
                  <a:cs typeface="Arial" panose="020B0604020202020204" pitchFamily="34" charset="0"/>
                </a:rPr>
                <a:t>., select </a:t>
              </a:r>
              <a:r>
                <a:rPr lang="en-GB" altLang="en-US" dirty="0">
                  <a:solidFill>
                    <a:srgbClr val="7030A0"/>
                  </a:solidFill>
                  <a:latin typeface="Arial" panose="020B0604020202020204" pitchFamily="34" charset="0"/>
                  <a:cs typeface="Arial" panose="020B0604020202020204" pitchFamily="34" charset="0"/>
                </a:rPr>
                <a:t>N</a:t>
              </a:r>
              <a:r>
                <a:rPr lang="en-GB" altLang="en-US" baseline="-25000" dirty="0">
                  <a:solidFill>
                    <a:srgbClr val="7030A0"/>
                  </a:solidFill>
                  <a:latin typeface="Arial" panose="020B0604020202020204" pitchFamily="34" charset="0"/>
                  <a:cs typeface="Arial" panose="020B0604020202020204" pitchFamily="34" charset="0"/>
                </a:rPr>
                <a:t>2</a:t>
              </a:r>
              <a:r>
                <a:rPr lang="en-GB" altLang="en-US" dirty="0">
                  <a:solidFill>
                    <a:srgbClr val="7030A0"/>
                  </a:solidFill>
                  <a:latin typeface="Arial" panose="020B0604020202020204" pitchFamily="34" charset="0"/>
                  <a:cs typeface="Arial" panose="020B0604020202020204" pitchFamily="34" charset="0"/>
                </a:rPr>
                <a:t> </a:t>
              </a:r>
              <a:r>
                <a:rPr lang="en-GB" altLang="en-US" dirty="0">
                  <a:latin typeface="Arial" panose="020B0604020202020204" pitchFamily="34" charset="0"/>
                  <a:cs typeface="Arial" panose="020B0604020202020204" pitchFamily="34" charset="0"/>
                </a:rPr>
                <a:t>best; produce </a:t>
              </a:r>
              <a:r>
                <a:rPr lang="en-GB" altLang="en-US" dirty="0">
                  <a:solidFill>
                    <a:srgbClr val="C00000"/>
                  </a:solidFill>
                  <a:latin typeface="Arial" panose="020B0604020202020204" pitchFamily="34" charset="0"/>
                  <a:cs typeface="Arial" panose="020B0604020202020204" pitchFamily="34" charset="0"/>
                </a:rPr>
                <a:t>N</a:t>
              </a:r>
              <a:r>
                <a:rPr lang="en-GB" altLang="en-US" baseline="-25000" dirty="0">
                  <a:solidFill>
                    <a:srgbClr val="C00000"/>
                  </a:solidFill>
                  <a:latin typeface="Arial" panose="020B0604020202020204" pitchFamily="34" charset="0"/>
                  <a:cs typeface="Arial" panose="020B0604020202020204" pitchFamily="34" charset="0"/>
                </a:rPr>
                <a:t>3</a:t>
              </a:r>
              <a:r>
                <a:rPr lang="en-GB" altLang="en-US" dirty="0">
                  <a:latin typeface="Arial" panose="020B0604020202020204" pitchFamily="34" charset="0"/>
                  <a:cs typeface="Arial" panose="020B0604020202020204" pitchFamily="34" charset="0"/>
                </a:rPr>
                <a:t> S</a:t>
              </a:r>
              <a:r>
                <a:rPr lang="en-GB" altLang="en-US" baseline="-25000" dirty="0">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-lines per </a:t>
              </a:r>
              <a:r>
                <a:rPr lang="en-GB" altLang="en-US" dirty="0" err="1">
                  <a:latin typeface="Arial" panose="020B0604020202020204" pitchFamily="34" charset="0"/>
                  <a:cs typeface="Arial" panose="020B0604020202020204" pitchFamily="34" charset="0"/>
                </a:rPr>
                <a:t>fullsib</a:t>
              </a:r>
              <a:r>
                <a:rPr lang="en-GB" altLang="en-US" dirty="0">
                  <a:latin typeface="Arial" panose="020B0604020202020204" pitchFamily="34" charset="0"/>
                  <a:cs typeface="Arial" panose="020B0604020202020204" pitchFamily="34" charset="0"/>
                </a:rPr>
                <a:t> (selfing).  </a:t>
              </a:r>
            </a:p>
          </p:txBody>
        </p:sp>
        <p:sp>
          <p:nvSpPr>
            <p:cNvPr id="57" name="Text Box 573"/>
            <p:cNvSpPr txBox="1">
              <a:spLocks noChangeArrowheads="1"/>
            </p:cNvSpPr>
            <p:nvPr/>
          </p:nvSpPr>
          <p:spPr bwMode="auto">
            <a:xfrm>
              <a:off x="2921187" y="3204366"/>
              <a:ext cx="3214570"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lnSpc>
                  <a:spcPct val="90000"/>
                </a:lnSpc>
              </a:pPr>
              <a:r>
                <a:rPr lang="en-GB" altLang="en-US" dirty="0">
                  <a:latin typeface="Arial" panose="020B0604020202020204" pitchFamily="34" charset="0"/>
                  <a:cs typeface="Arial" panose="020B0604020202020204" pitchFamily="34" charset="0"/>
                </a:rPr>
                <a:t>Evaluate </a:t>
              </a:r>
              <a:r>
                <a:rPr lang="en-GB" altLang="en-US" dirty="0">
                  <a:solidFill>
                    <a:srgbClr val="7030A0"/>
                  </a:solidFill>
                  <a:latin typeface="Arial" panose="020B0604020202020204" pitchFamily="34" charset="0"/>
                  <a:cs typeface="Arial" panose="020B0604020202020204" pitchFamily="34" charset="0"/>
                </a:rPr>
                <a:t>N</a:t>
              </a:r>
              <a:r>
                <a:rPr lang="en-GB" altLang="en-US" baseline="-25000" dirty="0">
                  <a:solidFill>
                    <a:srgbClr val="7030A0"/>
                  </a:solidFill>
                  <a:latin typeface="Arial" panose="020B0604020202020204" pitchFamily="34" charset="0"/>
                  <a:cs typeface="Arial" panose="020B0604020202020204" pitchFamily="34" charset="0"/>
                </a:rPr>
                <a:t>2</a:t>
              </a:r>
              <a:r>
                <a:rPr lang="en-GB" altLang="en-US" dirty="0">
                  <a:latin typeface="Arial" panose="020B0604020202020204" pitchFamily="34" charset="0"/>
                  <a:cs typeface="Arial" panose="020B0604020202020204" pitchFamily="34" charset="0"/>
                </a:rPr>
                <a:t>∙</a:t>
              </a:r>
              <a:r>
                <a:rPr lang="en-GB" altLang="en-US" dirty="0">
                  <a:solidFill>
                    <a:srgbClr val="C00000"/>
                  </a:solidFill>
                  <a:latin typeface="Arial" panose="020B0604020202020204" pitchFamily="34" charset="0"/>
                  <a:cs typeface="Arial" panose="020B0604020202020204" pitchFamily="34" charset="0"/>
                </a:rPr>
                <a:t>N</a:t>
              </a:r>
              <a:r>
                <a:rPr lang="en-GB" altLang="en-US" baseline="-25000" dirty="0">
                  <a:solidFill>
                    <a:srgbClr val="C00000"/>
                  </a:solidFill>
                  <a:latin typeface="Arial" panose="020B0604020202020204" pitchFamily="34" charset="0"/>
                  <a:cs typeface="Arial" panose="020B0604020202020204" pitchFamily="34" charset="0"/>
                </a:rPr>
                <a:t>3</a:t>
              </a:r>
              <a:r>
                <a:rPr lang="en-GB" altLang="en-US" dirty="0">
                  <a:latin typeface="Arial" panose="020B0604020202020204" pitchFamily="34" charset="0"/>
                  <a:cs typeface="Arial" panose="020B0604020202020204" pitchFamily="34" charset="0"/>
                </a:rPr>
                <a:t> S</a:t>
              </a:r>
              <a:r>
                <a:rPr lang="en-GB" altLang="en-US" baseline="-25000" dirty="0">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-lines, select </a:t>
              </a:r>
              <a:r>
                <a:rPr lang="en-GB" altLang="en-US" dirty="0">
                  <a:solidFill>
                    <a:srgbClr val="006600"/>
                  </a:solidFill>
                  <a:latin typeface="Arial" panose="020B0604020202020204" pitchFamily="34" charset="0"/>
                  <a:cs typeface="Arial" panose="020B0604020202020204" pitchFamily="34" charset="0"/>
                </a:rPr>
                <a:t>N</a:t>
              </a:r>
              <a:r>
                <a:rPr lang="en-GB" altLang="en-US" baseline="-25000" dirty="0">
                  <a:solidFill>
                    <a:srgbClr val="006600"/>
                  </a:solidFill>
                  <a:latin typeface="Arial" panose="020B0604020202020204" pitchFamily="34" charset="0"/>
                  <a:cs typeface="Arial" panose="020B0604020202020204" pitchFamily="34" charset="0"/>
                </a:rPr>
                <a:t>4</a:t>
              </a:r>
              <a:r>
                <a:rPr lang="en-GB" altLang="en-US" dirty="0">
                  <a:latin typeface="Arial" panose="020B0604020202020204" pitchFamily="34" charset="0"/>
                  <a:cs typeface="Arial" panose="020B0604020202020204" pitchFamily="34" charset="0"/>
                </a:rPr>
                <a:t> best.</a:t>
              </a:r>
            </a:p>
          </p:txBody>
        </p:sp>
        <p:cxnSp>
          <p:nvCxnSpPr>
            <p:cNvPr id="58" name="AutoShape 574"/>
            <p:cNvCxnSpPr>
              <a:cxnSpLocks noChangeShapeType="1"/>
              <a:stCxn id="71" idx="2"/>
              <a:endCxn id="77" idx="0"/>
            </p:cNvCxnSpPr>
            <p:nvPr/>
          </p:nvCxnSpPr>
          <p:spPr bwMode="auto">
            <a:xfrm flipH="1">
              <a:off x="540854" y="800320"/>
              <a:ext cx="423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575"/>
            <p:cNvCxnSpPr>
              <a:cxnSpLocks noChangeShapeType="1"/>
              <a:stCxn id="72" idx="2"/>
              <a:endCxn id="78" idx="0"/>
            </p:cNvCxnSpPr>
            <p:nvPr/>
          </p:nvCxnSpPr>
          <p:spPr bwMode="auto">
            <a:xfrm>
              <a:off x="786387" y="990821"/>
              <a:ext cx="165100"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576"/>
            <p:cNvCxnSpPr>
              <a:cxnSpLocks noChangeShapeType="1"/>
              <a:stCxn id="74" idx="2"/>
              <a:endCxn id="104" idx="0"/>
            </p:cNvCxnSpPr>
            <p:nvPr/>
          </p:nvCxnSpPr>
          <p:spPr bwMode="auto">
            <a:xfrm>
              <a:off x="1594954" y="1194020"/>
              <a:ext cx="194733" cy="7217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577"/>
            <p:cNvCxnSpPr>
              <a:cxnSpLocks noChangeShapeType="1"/>
              <a:stCxn id="76" idx="2"/>
              <a:endCxn id="79" idx="0"/>
            </p:cNvCxnSpPr>
            <p:nvPr/>
          </p:nvCxnSpPr>
          <p:spPr bwMode="auto">
            <a:xfrm>
              <a:off x="2606721" y="808787"/>
              <a:ext cx="296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578"/>
            <p:cNvCxnSpPr>
              <a:cxnSpLocks noChangeShapeType="1"/>
              <a:stCxn id="73" idx="2"/>
              <a:endCxn id="120" idx="0"/>
            </p:cNvCxnSpPr>
            <p:nvPr/>
          </p:nvCxnSpPr>
          <p:spPr bwMode="auto">
            <a:xfrm>
              <a:off x="1192787" y="609821"/>
              <a:ext cx="165100" cy="1301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579"/>
            <p:cNvCxnSpPr>
              <a:cxnSpLocks noChangeShapeType="1"/>
              <a:stCxn id="75" idx="2"/>
              <a:endCxn id="103" idx="0"/>
            </p:cNvCxnSpPr>
            <p:nvPr/>
          </p:nvCxnSpPr>
          <p:spPr bwMode="auto">
            <a:xfrm>
              <a:off x="2208787" y="1189788"/>
              <a:ext cx="0" cy="7260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582"/>
            <p:cNvCxnSpPr>
              <a:cxnSpLocks noChangeShapeType="1"/>
              <a:stCxn id="67" idx="2"/>
              <a:endCxn id="80" idx="0"/>
            </p:cNvCxnSpPr>
            <p:nvPr/>
          </p:nvCxnSpPr>
          <p:spPr bwMode="auto">
            <a:xfrm>
              <a:off x="553554" y="1496705"/>
              <a:ext cx="139700" cy="41698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7" name="Oval 583"/>
            <p:cNvSpPr>
              <a:spLocks noChangeArrowheads="1"/>
            </p:cNvSpPr>
            <p:nvPr/>
          </p:nvSpPr>
          <p:spPr bwMode="auto">
            <a:xfrm>
              <a:off x="553553" y="149035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68" name="Oval 584"/>
            <p:cNvSpPr>
              <a:spLocks noChangeArrowheads="1"/>
            </p:cNvSpPr>
            <p:nvPr/>
          </p:nvSpPr>
          <p:spPr bwMode="auto">
            <a:xfrm>
              <a:off x="871053" y="149247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69" name="Oval 585"/>
            <p:cNvSpPr>
              <a:spLocks noChangeArrowheads="1"/>
            </p:cNvSpPr>
            <p:nvPr/>
          </p:nvSpPr>
          <p:spPr bwMode="auto">
            <a:xfrm>
              <a:off x="2617305" y="1498820"/>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70" name="AutoShape 586"/>
            <p:cNvCxnSpPr>
              <a:cxnSpLocks noChangeShapeType="1"/>
              <a:stCxn id="68" idx="6"/>
              <a:endCxn id="82" idx="0"/>
            </p:cNvCxnSpPr>
            <p:nvPr/>
          </p:nvCxnSpPr>
          <p:spPr bwMode="auto">
            <a:xfrm>
              <a:off x="881637" y="1498821"/>
              <a:ext cx="211667" cy="41063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AutoShape 587"/>
            <p:cNvSpPr>
              <a:spLocks noChangeArrowheads="1"/>
            </p:cNvSpPr>
            <p:nvPr/>
          </p:nvSpPr>
          <p:spPr bwMode="auto">
            <a:xfrm>
              <a:off x="363053" y="6077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2" name="AutoShape 588"/>
            <p:cNvSpPr>
              <a:spLocks noChangeArrowheads="1"/>
            </p:cNvSpPr>
            <p:nvPr/>
          </p:nvSpPr>
          <p:spPr bwMode="auto">
            <a:xfrm>
              <a:off x="566253" y="7982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3" name="AutoShape 589"/>
            <p:cNvSpPr>
              <a:spLocks noChangeArrowheads="1"/>
            </p:cNvSpPr>
            <p:nvPr/>
          </p:nvSpPr>
          <p:spPr bwMode="auto">
            <a:xfrm>
              <a:off x="972653" y="4172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4" name="AutoShape 590"/>
            <p:cNvSpPr>
              <a:spLocks noChangeArrowheads="1"/>
            </p:cNvSpPr>
            <p:nvPr/>
          </p:nvSpPr>
          <p:spPr bwMode="auto">
            <a:xfrm>
              <a:off x="1374820" y="10014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5" name="AutoShape 591"/>
            <p:cNvSpPr>
              <a:spLocks noChangeArrowheads="1"/>
            </p:cNvSpPr>
            <p:nvPr/>
          </p:nvSpPr>
          <p:spPr bwMode="auto">
            <a:xfrm>
              <a:off x="1988653" y="997171"/>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6" name="AutoShape 592"/>
            <p:cNvSpPr>
              <a:spLocks noChangeArrowheads="1"/>
            </p:cNvSpPr>
            <p:nvPr/>
          </p:nvSpPr>
          <p:spPr bwMode="auto">
            <a:xfrm>
              <a:off x="2386587" y="616171"/>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7" name="Rectangle 593"/>
            <p:cNvSpPr>
              <a:spLocks noChangeArrowheads="1"/>
            </p:cNvSpPr>
            <p:nvPr/>
          </p:nvSpPr>
          <p:spPr bwMode="auto">
            <a:xfrm>
              <a:off x="468888" y="1911571"/>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8" name="Rectangle 594"/>
            <p:cNvSpPr>
              <a:spLocks noChangeArrowheads="1"/>
            </p:cNvSpPr>
            <p:nvPr/>
          </p:nvSpPr>
          <p:spPr bwMode="auto">
            <a:xfrm>
              <a:off x="879521" y="1911571"/>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79" name="Rectangle 595"/>
            <p:cNvSpPr>
              <a:spLocks noChangeArrowheads="1"/>
            </p:cNvSpPr>
            <p:nvPr/>
          </p:nvSpPr>
          <p:spPr bwMode="auto">
            <a:xfrm>
              <a:off x="2564388" y="1920038"/>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0" name="AutoShape 596"/>
            <p:cNvSpPr>
              <a:spLocks noChangeArrowheads="1"/>
            </p:cNvSpPr>
            <p:nvPr/>
          </p:nvSpPr>
          <p:spPr bwMode="auto">
            <a:xfrm>
              <a:off x="650921" y="1926387"/>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1" name="AutoShape 597"/>
            <p:cNvSpPr>
              <a:spLocks noChangeArrowheads="1"/>
            </p:cNvSpPr>
            <p:nvPr/>
          </p:nvSpPr>
          <p:spPr bwMode="auto">
            <a:xfrm>
              <a:off x="650921" y="2121120"/>
              <a:ext cx="82551"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2" name="AutoShape 598"/>
            <p:cNvSpPr>
              <a:spLocks noChangeArrowheads="1"/>
            </p:cNvSpPr>
            <p:nvPr/>
          </p:nvSpPr>
          <p:spPr bwMode="auto">
            <a:xfrm>
              <a:off x="1050971" y="1922154"/>
              <a:ext cx="82549"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3" name="AutoShape 599"/>
            <p:cNvSpPr>
              <a:spLocks noChangeArrowheads="1"/>
            </p:cNvSpPr>
            <p:nvPr/>
          </p:nvSpPr>
          <p:spPr bwMode="auto">
            <a:xfrm>
              <a:off x="1050971" y="2116887"/>
              <a:ext cx="82549"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4" name="AutoShape 600"/>
            <p:cNvSpPr>
              <a:spLocks noChangeArrowheads="1"/>
            </p:cNvSpPr>
            <p:nvPr/>
          </p:nvSpPr>
          <p:spPr bwMode="auto">
            <a:xfrm>
              <a:off x="1459487" y="1917920"/>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5" name="AutoShape 601"/>
            <p:cNvSpPr>
              <a:spLocks noChangeArrowheads="1"/>
            </p:cNvSpPr>
            <p:nvPr/>
          </p:nvSpPr>
          <p:spPr bwMode="auto">
            <a:xfrm>
              <a:off x="1459487" y="2112654"/>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6" name="AutoShape 602"/>
            <p:cNvSpPr>
              <a:spLocks noChangeArrowheads="1"/>
            </p:cNvSpPr>
            <p:nvPr/>
          </p:nvSpPr>
          <p:spPr bwMode="auto">
            <a:xfrm>
              <a:off x="1891287" y="1928505"/>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7" name="AutoShape 603"/>
            <p:cNvSpPr>
              <a:spLocks noChangeArrowheads="1"/>
            </p:cNvSpPr>
            <p:nvPr/>
          </p:nvSpPr>
          <p:spPr bwMode="auto">
            <a:xfrm>
              <a:off x="1891287" y="2123238"/>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8" name="AutoShape 604"/>
            <p:cNvSpPr>
              <a:spLocks noChangeArrowheads="1"/>
            </p:cNvSpPr>
            <p:nvPr/>
          </p:nvSpPr>
          <p:spPr bwMode="auto">
            <a:xfrm>
              <a:off x="2306154" y="1924271"/>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89" name="AutoShape 605"/>
            <p:cNvSpPr>
              <a:spLocks noChangeArrowheads="1"/>
            </p:cNvSpPr>
            <p:nvPr/>
          </p:nvSpPr>
          <p:spPr bwMode="auto">
            <a:xfrm>
              <a:off x="2306154" y="2119005"/>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90" name="AutoShape 606"/>
            <p:cNvSpPr>
              <a:spLocks noChangeArrowheads="1"/>
            </p:cNvSpPr>
            <p:nvPr/>
          </p:nvSpPr>
          <p:spPr bwMode="auto">
            <a:xfrm>
              <a:off x="2740071" y="1936971"/>
              <a:ext cx="82549" cy="78316"/>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91" name="AutoShape 607"/>
            <p:cNvSpPr>
              <a:spLocks noChangeArrowheads="1"/>
            </p:cNvSpPr>
            <p:nvPr/>
          </p:nvSpPr>
          <p:spPr bwMode="auto">
            <a:xfrm>
              <a:off x="2740071" y="2131705"/>
              <a:ext cx="82549" cy="78316"/>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92" name="AutoShape 608"/>
            <p:cNvCxnSpPr>
              <a:cxnSpLocks noChangeShapeType="1"/>
              <a:stCxn id="67" idx="7"/>
              <a:endCxn id="81" idx="0"/>
            </p:cNvCxnSpPr>
            <p:nvPr/>
          </p:nvCxnSpPr>
          <p:spPr bwMode="auto">
            <a:xfrm>
              <a:off x="562021" y="1492471"/>
              <a:ext cx="131233" cy="6159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AutoShape 609"/>
            <p:cNvCxnSpPr>
              <a:cxnSpLocks noChangeShapeType="1"/>
              <a:stCxn id="68" idx="3"/>
              <a:endCxn id="83" idx="0"/>
            </p:cNvCxnSpPr>
            <p:nvPr/>
          </p:nvCxnSpPr>
          <p:spPr bwMode="auto">
            <a:xfrm>
              <a:off x="873171" y="1500938"/>
              <a:ext cx="220133" cy="6032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AutoShape 610"/>
            <p:cNvCxnSpPr>
              <a:cxnSpLocks noChangeShapeType="1"/>
              <a:stCxn id="96" idx="6"/>
              <a:endCxn id="84" idx="0"/>
            </p:cNvCxnSpPr>
            <p:nvPr/>
          </p:nvCxnSpPr>
          <p:spPr bwMode="auto">
            <a:xfrm>
              <a:off x="1319788" y="1515753"/>
              <a:ext cx="182033" cy="3894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 name="Oval 611"/>
            <p:cNvSpPr>
              <a:spLocks noChangeArrowheads="1"/>
            </p:cNvSpPr>
            <p:nvPr/>
          </p:nvSpPr>
          <p:spPr bwMode="auto">
            <a:xfrm>
              <a:off x="566253" y="2919105"/>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96" name="Oval 612"/>
            <p:cNvSpPr>
              <a:spLocks noChangeArrowheads="1"/>
            </p:cNvSpPr>
            <p:nvPr/>
          </p:nvSpPr>
          <p:spPr bwMode="auto">
            <a:xfrm>
              <a:off x="1309205" y="1509405"/>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97" name="Oval 613"/>
            <p:cNvSpPr>
              <a:spLocks noChangeArrowheads="1"/>
            </p:cNvSpPr>
            <p:nvPr/>
          </p:nvSpPr>
          <p:spPr bwMode="auto">
            <a:xfrm>
              <a:off x="1666920" y="1481887"/>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98" name="Oval 614"/>
            <p:cNvSpPr>
              <a:spLocks noChangeArrowheads="1"/>
            </p:cNvSpPr>
            <p:nvPr/>
          </p:nvSpPr>
          <p:spPr bwMode="auto">
            <a:xfrm>
              <a:off x="2200320" y="147977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99" name="AutoShape 615"/>
            <p:cNvCxnSpPr>
              <a:cxnSpLocks noChangeShapeType="1"/>
              <a:stCxn id="96" idx="4"/>
              <a:endCxn id="85" idx="0"/>
            </p:cNvCxnSpPr>
            <p:nvPr/>
          </p:nvCxnSpPr>
          <p:spPr bwMode="auto">
            <a:xfrm>
              <a:off x="1315553" y="1519987"/>
              <a:ext cx="186267" cy="5799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AutoShape 616"/>
            <p:cNvCxnSpPr>
              <a:cxnSpLocks noChangeShapeType="1"/>
              <a:stCxn id="97" idx="1"/>
              <a:endCxn id="86" idx="0"/>
            </p:cNvCxnSpPr>
            <p:nvPr/>
          </p:nvCxnSpPr>
          <p:spPr bwMode="auto">
            <a:xfrm>
              <a:off x="1669038" y="1484004"/>
              <a:ext cx="264583" cy="431800"/>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AutoShape 617"/>
            <p:cNvCxnSpPr>
              <a:cxnSpLocks noChangeShapeType="1"/>
              <a:stCxn id="97" idx="4"/>
              <a:endCxn id="87" idx="0"/>
            </p:cNvCxnSpPr>
            <p:nvPr/>
          </p:nvCxnSpPr>
          <p:spPr bwMode="auto">
            <a:xfrm>
              <a:off x="1673271" y="1492471"/>
              <a:ext cx="260349" cy="6180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AutoShape 618"/>
            <p:cNvCxnSpPr>
              <a:cxnSpLocks noChangeShapeType="1"/>
              <a:stCxn id="98" idx="1"/>
              <a:endCxn id="88" idx="0"/>
            </p:cNvCxnSpPr>
            <p:nvPr/>
          </p:nvCxnSpPr>
          <p:spPr bwMode="auto">
            <a:xfrm>
              <a:off x="2202438" y="1481887"/>
              <a:ext cx="146049" cy="4296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Rectangle 619"/>
            <p:cNvSpPr>
              <a:spLocks noChangeArrowheads="1"/>
            </p:cNvSpPr>
            <p:nvPr/>
          </p:nvSpPr>
          <p:spPr bwMode="auto">
            <a:xfrm>
              <a:off x="2136821" y="191580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04" name="Rectangle 620"/>
            <p:cNvSpPr>
              <a:spLocks noChangeArrowheads="1"/>
            </p:cNvSpPr>
            <p:nvPr/>
          </p:nvSpPr>
          <p:spPr bwMode="auto">
            <a:xfrm>
              <a:off x="1717721" y="1915804"/>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105" name="AutoShape 621"/>
            <p:cNvCxnSpPr>
              <a:cxnSpLocks noChangeShapeType="1"/>
              <a:stCxn id="98" idx="4"/>
              <a:endCxn id="89" idx="0"/>
            </p:cNvCxnSpPr>
            <p:nvPr/>
          </p:nvCxnSpPr>
          <p:spPr bwMode="auto">
            <a:xfrm>
              <a:off x="2206671" y="1490354"/>
              <a:ext cx="141816" cy="615951"/>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AutoShape 622"/>
            <p:cNvCxnSpPr>
              <a:cxnSpLocks noChangeShapeType="1"/>
              <a:stCxn id="69" idx="5"/>
              <a:endCxn id="90" idx="0"/>
            </p:cNvCxnSpPr>
            <p:nvPr/>
          </p:nvCxnSpPr>
          <p:spPr bwMode="auto">
            <a:xfrm>
              <a:off x="2625772" y="1507287"/>
              <a:ext cx="156633" cy="4169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AutoShape 623"/>
            <p:cNvCxnSpPr>
              <a:cxnSpLocks noChangeShapeType="1"/>
              <a:stCxn id="69" idx="3"/>
              <a:endCxn id="91" idx="0"/>
            </p:cNvCxnSpPr>
            <p:nvPr/>
          </p:nvCxnSpPr>
          <p:spPr bwMode="auto">
            <a:xfrm>
              <a:off x="2619420" y="1507287"/>
              <a:ext cx="162984" cy="61171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8" name="Rectangle 624"/>
            <p:cNvSpPr>
              <a:spLocks noChangeArrowheads="1"/>
            </p:cNvSpPr>
            <p:nvPr/>
          </p:nvSpPr>
          <p:spPr bwMode="auto">
            <a:xfrm>
              <a:off x="468888" y="3135004"/>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09" name="Rectangle 625"/>
            <p:cNvSpPr>
              <a:spLocks noChangeArrowheads="1"/>
            </p:cNvSpPr>
            <p:nvPr/>
          </p:nvSpPr>
          <p:spPr bwMode="auto">
            <a:xfrm>
              <a:off x="879521" y="313500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10" name="Rectangle 626"/>
            <p:cNvSpPr>
              <a:spLocks noChangeArrowheads="1"/>
            </p:cNvSpPr>
            <p:nvPr/>
          </p:nvSpPr>
          <p:spPr bwMode="auto">
            <a:xfrm>
              <a:off x="2564388" y="3143471"/>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11" name="Rectangle 627"/>
            <p:cNvSpPr>
              <a:spLocks noChangeArrowheads="1"/>
            </p:cNvSpPr>
            <p:nvPr/>
          </p:nvSpPr>
          <p:spPr bwMode="auto">
            <a:xfrm>
              <a:off x="1285921" y="3135004"/>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12" name="Rectangle 628"/>
            <p:cNvSpPr>
              <a:spLocks noChangeArrowheads="1"/>
            </p:cNvSpPr>
            <p:nvPr/>
          </p:nvSpPr>
          <p:spPr bwMode="auto">
            <a:xfrm>
              <a:off x="2136821" y="3139238"/>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13" name="Rectangle 629"/>
            <p:cNvSpPr>
              <a:spLocks noChangeArrowheads="1"/>
            </p:cNvSpPr>
            <p:nvPr/>
          </p:nvSpPr>
          <p:spPr bwMode="auto">
            <a:xfrm>
              <a:off x="1717721" y="3139238"/>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114" name="AutoShape 630"/>
            <p:cNvCxnSpPr>
              <a:cxnSpLocks noChangeShapeType="1"/>
              <a:stCxn id="80" idx="2"/>
              <a:endCxn id="109" idx="0"/>
            </p:cNvCxnSpPr>
            <p:nvPr/>
          </p:nvCxnSpPr>
          <p:spPr bwMode="auto">
            <a:xfrm>
              <a:off x="693254" y="2017404"/>
              <a:ext cx="258233" cy="1117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AutoShape 631"/>
            <p:cNvCxnSpPr>
              <a:cxnSpLocks noChangeShapeType="1"/>
              <a:stCxn id="81" idx="2"/>
              <a:endCxn id="108" idx="0"/>
            </p:cNvCxnSpPr>
            <p:nvPr/>
          </p:nvCxnSpPr>
          <p:spPr bwMode="auto">
            <a:xfrm flipH="1">
              <a:off x="540853" y="2212137"/>
              <a:ext cx="152400" cy="9228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6" name="AutoShape 632"/>
            <p:cNvCxnSpPr>
              <a:cxnSpLocks noChangeShapeType="1"/>
              <a:stCxn id="82" idx="2"/>
              <a:endCxn id="113" idx="0"/>
            </p:cNvCxnSpPr>
            <p:nvPr/>
          </p:nvCxnSpPr>
          <p:spPr bwMode="auto">
            <a:xfrm>
              <a:off x="1093305" y="2013171"/>
              <a:ext cx="696383" cy="1126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AutoShape 633"/>
            <p:cNvCxnSpPr>
              <a:cxnSpLocks noChangeShapeType="1"/>
              <a:stCxn id="83" idx="2"/>
              <a:endCxn id="111" idx="0"/>
            </p:cNvCxnSpPr>
            <p:nvPr/>
          </p:nvCxnSpPr>
          <p:spPr bwMode="auto">
            <a:xfrm>
              <a:off x="1093305" y="2207905"/>
              <a:ext cx="264583" cy="9271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AutoShape 634"/>
            <p:cNvCxnSpPr>
              <a:cxnSpLocks noChangeShapeType="1"/>
              <a:stCxn id="90" idx="2"/>
              <a:endCxn id="112" idx="0"/>
            </p:cNvCxnSpPr>
            <p:nvPr/>
          </p:nvCxnSpPr>
          <p:spPr bwMode="auto">
            <a:xfrm flipH="1">
              <a:off x="2208788" y="2027987"/>
              <a:ext cx="573617"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9" name="AutoShape 635"/>
            <p:cNvCxnSpPr>
              <a:cxnSpLocks noChangeShapeType="1"/>
              <a:stCxn id="91" idx="2"/>
              <a:endCxn id="110" idx="0"/>
            </p:cNvCxnSpPr>
            <p:nvPr/>
          </p:nvCxnSpPr>
          <p:spPr bwMode="auto">
            <a:xfrm flipH="1">
              <a:off x="2636353" y="2222721"/>
              <a:ext cx="146051"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0" name="Rectangle 636"/>
            <p:cNvSpPr>
              <a:spLocks noChangeArrowheads="1"/>
            </p:cNvSpPr>
            <p:nvPr/>
          </p:nvSpPr>
          <p:spPr bwMode="auto">
            <a:xfrm>
              <a:off x="1285921" y="1911571"/>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1" name="Oval 637"/>
            <p:cNvSpPr>
              <a:spLocks noChangeArrowheads="1"/>
            </p:cNvSpPr>
            <p:nvPr/>
          </p:nvSpPr>
          <p:spPr bwMode="auto">
            <a:xfrm>
              <a:off x="896453" y="292757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2" name="Oval 638"/>
            <p:cNvSpPr>
              <a:spLocks noChangeArrowheads="1"/>
            </p:cNvSpPr>
            <p:nvPr/>
          </p:nvSpPr>
          <p:spPr bwMode="auto">
            <a:xfrm>
              <a:off x="2663871" y="2925453"/>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3" name="AutoShape 639"/>
            <p:cNvSpPr>
              <a:spLocks noChangeArrowheads="1"/>
            </p:cNvSpPr>
            <p:nvPr/>
          </p:nvSpPr>
          <p:spPr bwMode="auto">
            <a:xfrm rot="16200000">
              <a:off x="1059438" y="43351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4" name="AutoShape 640"/>
            <p:cNvSpPr>
              <a:spLocks noChangeArrowheads="1"/>
            </p:cNvSpPr>
            <p:nvPr/>
          </p:nvSpPr>
          <p:spPr bwMode="auto">
            <a:xfrm rot="16200000">
              <a:off x="1460546" y="4334096"/>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5" name="AutoShape 641"/>
            <p:cNvSpPr>
              <a:spLocks noChangeArrowheads="1"/>
            </p:cNvSpPr>
            <p:nvPr/>
          </p:nvSpPr>
          <p:spPr bwMode="auto">
            <a:xfrm rot="16200000">
              <a:off x="1859538" y="43351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6" name="AutoShape 642"/>
            <p:cNvSpPr>
              <a:spLocks/>
            </p:cNvSpPr>
            <p:nvPr/>
          </p:nvSpPr>
          <p:spPr bwMode="auto">
            <a:xfrm rot="5400000">
              <a:off x="1423504" y="4900304"/>
              <a:ext cx="133349" cy="1073149"/>
            </a:xfrm>
            <a:prstGeom prst="rightBrace">
              <a:avLst>
                <a:gd name="adj1" fmla="val 67064"/>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7" name="Rectangle 643"/>
            <p:cNvSpPr>
              <a:spLocks noChangeArrowheads="1"/>
            </p:cNvSpPr>
            <p:nvPr/>
          </p:nvSpPr>
          <p:spPr bwMode="auto">
            <a:xfrm>
              <a:off x="964187" y="4464271"/>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8" name="AutoShape 644"/>
            <p:cNvSpPr>
              <a:spLocks noChangeArrowheads="1"/>
            </p:cNvSpPr>
            <p:nvPr/>
          </p:nvSpPr>
          <p:spPr bwMode="auto">
            <a:xfrm rot="16200000">
              <a:off x="1201255" y="4661121"/>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29" name="AutoShape 645"/>
            <p:cNvSpPr>
              <a:spLocks noChangeArrowheads="1"/>
            </p:cNvSpPr>
            <p:nvPr/>
          </p:nvSpPr>
          <p:spPr bwMode="auto">
            <a:xfrm rot="16200000">
              <a:off x="1448904" y="46653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0" name="AutoShape 646"/>
            <p:cNvSpPr>
              <a:spLocks noChangeArrowheads="1"/>
            </p:cNvSpPr>
            <p:nvPr/>
          </p:nvSpPr>
          <p:spPr bwMode="auto">
            <a:xfrm rot="16200000">
              <a:off x="1677504" y="467170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1" name="AutoShape 647"/>
            <p:cNvSpPr>
              <a:spLocks noChangeArrowheads="1"/>
            </p:cNvSpPr>
            <p:nvPr/>
          </p:nvSpPr>
          <p:spPr bwMode="auto">
            <a:xfrm rot="16200000">
              <a:off x="1182204" y="487278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2" name="AutoShape 648"/>
            <p:cNvSpPr>
              <a:spLocks noChangeArrowheads="1"/>
            </p:cNvSpPr>
            <p:nvPr/>
          </p:nvSpPr>
          <p:spPr bwMode="auto">
            <a:xfrm rot="16200000">
              <a:off x="1434088" y="488548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3" name="AutoShape 649"/>
            <p:cNvSpPr>
              <a:spLocks noChangeArrowheads="1"/>
            </p:cNvSpPr>
            <p:nvPr/>
          </p:nvSpPr>
          <p:spPr bwMode="auto">
            <a:xfrm rot="16200000">
              <a:off x="1681738" y="48812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4" name="AutoShape 650"/>
            <p:cNvSpPr>
              <a:spLocks noChangeArrowheads="1"/>
            </p:cNvSpPr>
            <p:nvPr/>
          </p:nvSpPr>
          <p:spPr bwMode="auto">
            <a:xfrm rot="16200000">
              <a:off x="1184322" y="5099270"/>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5" name="AutoShape 651"/>
            <p:cNvSpPr>
              <a:spLocks noChangeArrowheads="1"/>
            </p:cNvSpPr>
            <p:nvPr/>
          </p:nvSpPr>
          <p:spPr bwMode="auto">
            <a:xfrm rot="16200000">
              <a:off x="1425622" y="5105621"/>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36" name="AutoShape 652"/>
            <p:cNvSpPr>
              <a:spLocks noChangeArrowheads="1"/>
            </p:cNvSpPr>
            <p:nvPr/>
          </p:nvSpPr>
          <p:spPr bwMode="auto">
            <a:xfrm rot="16200000">
              <a:off x="1677504" y="511620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138" name="AutoShape 654"/>
            <p:cNvCxnSpPr>
              <a:cxnSpLocks noChangeShapeType="1"/>
              <a:stCxn id="95" idx="5"/>
              <a:endCxn id="123" idx="3"/>
            </p:cNvCxnSpPr>
            <p:nvPr/>
          </p:nvCxnSpPr>
          <p:spPr bwMode="auto">
            <a:xfrm>
              <a:off x="574721" y="2927571"/>
              <a:ext cx="531284" cy="138853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9" name="AutoShape 655"/>
            <p:cNvCxnSpPr>
              <a:cxnSpLocks noChangeShapeType="1"/>
              <a:stCxn id="121" idx="6"/>
              <a:endCxn id="124" idx="3"/>
            </p:cNvCxnSpPr>
            <p:nvPr/>
          </p:nvCxnSpPr>
          <p:spPr bwMode="auto">
            <a:xfrm>
              <a:off x="907037" y="2933921"/>
              <a:ext cx="599016" cy="13843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 name="AutoShape 656"/>
            <p:cNvCxnSpPr>
              <a:cxnSpLocks noChangeShapeType="1"/>
              <a:stCxn id="122" idx="5"/>
              <a:endCxn id="125" idx="3"/>
            </p:cNvCxnSpPr>
            <p:nvPr/>
          </p:nvCxnSpPr>
          <p:spPr bwMode="auto">
            <a:xfrm flipH="1">
              <a:off x="1906105" y="2933920"/>
              <a:ext cx="766233" cy="13821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1" name="Rectangle 657"/>
            <p:cNvSpPr>
              <a:spLocks noChangeArrowheads="1"/>
            </p:cNvSpPr>
            <p:nvPr/>
          </p:nvSpPr>
          <p:spPr bwMode="auto">
            <a:xfrm>
              <a:off x="265687" y="5627216"/>
              <a:ext cx="2540000" cy="874184"/>
            </a:xfrm>
            <a:prstGeom prst="rect">
              <a:avLst/>
            </a:prstGeom>
            <a:solidFill>
              <a:schemeClr val="bg1"/>
            </a:solidFill>
            <a:ln w="19050">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latin typeface="Arial" panose="020B0604020202020204" pitchFamily="34" charset="0"/>
                <a:cs typeface="Arial" panose="020B0604020202020204" pitchFamily="34" charset="0"/>
              </a:endParaRPr>
            </a:p>
          </p:txBody>
        </p:sp>
        <p:sp>
          <p:nvSpPr>
            <p:cNvPr id="142" name="AutoShape 658"/>
            <p:cNvSpPr>
              <a:spLocks noChangeArrowheads="1"/>
            </p:cNvSpPr>
            <p:nvPr/>
          </p:nvSpPr>
          <p:spPr bwMode="auto">
            <a:xfrm rot="5400000">
              <a:off x="19928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3" name="AutoShape 659"/>
            <p:cNvSpPr>
              <a:spLocks noChangeArrowheads="1"/>
            </p:cNvSpPr>
            <p:nvPr/>
          </p:nvSpPr>
          <p:spPr bwMode="auto">
            <a:xfrm rot="5400000">
              <a:off x="17896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4" name="AutoShape 660"/>
            <p:cNvSpPr>
              <a:spLocks noChangeArrowheads="1"/>
            </p:cNvSpPr>
            <p:nvPr/>
          </p:nvSpPr>
          <p:spPr bwMode="auto">
            <a:xfrm rot="5400000">
              <a:off x="15864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5" name="AutoShape 661"/>
            <p:cNvSpPr>
              <a:spLocks noChangeArrowheads="1"/>
            </p:cNvSpPr>
            <p:nvPr/>
          </p:nvSpPr>
          <p:spPr bwMode="auto">
            <a:xfrm rot="5400000">
              <a:off x="13832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6" name="AutoShape 662"/>
            <p:cNvSpPr>
              <a:spLocks noChangeArrowheads="1"/>
            </p:cNvSpPr>
            <p:nvPr/>
          </p:nvSpPr>
          <p:spPr bwMode="auto">
            <a:xfrm rot="5400000">
              <a:off x="1182204" y="5738503"/>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7" name="AutoShape 663"/>
            <p:cNvSpPr>
              <a:spLocks noChangeArrowheads="1"/>
            </p:cNvSpPr>
            <p:nvPr/>
          </p:nvSpPr>
          <p:spPr bwMode="auto">
            <a:xfrm rot="5400000">
              <a:off x="9768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8" name="AutoShape 664"/>
            <p:cNvSpPr>
              <a:spLocks noChangeArrowheads="1"/>
            </p:cNvSpPr>
            <p:nvPr/>
          </p:nvSpPr>
          <p:spPr bwMode="auto">
            <a:xfrm rot="5400000">
              <a:off x="7736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49" name="AutoShape 665"/>
            <p:cNvSpPr>
              <a:spLocks noChangeArrowheads="1"/>
            </p:cNvSpPr>
            <p:nvPr/>
          </p:nvSpPr>
          <p:spPr bwMode="auto">
            <a:xfrm rot="5400000">
              <a:off x="5704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0" name="AutoShape 666"/>
            <p:cNvSpPr>
              <a:spLocks noChangeArrowheads="1"/>
            </p:cNvSpPr>
            <p:nvPr/>
          </p:nvSpPr>
          <p:spPr bwMode="auto">
            <a:xfrm rot="5400000">
              <a:off x="3672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1" name="AutoShape 667"/>
            <p:cNvSpPr>
              <a:spLocks noChangeArrowheads="1"/>
            </p:cNvSpPr>
            <p:nvPr/>
          </p:nvSpPr>
          <p:spPr bwMode="auto">
            <a:xfrm rot="5400000">
              <a:off x="2198204" y="5738503"/>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2" name="AutoShape 668"/>
            <p:cNvSpPr>
              <a:spLocks noChangeArrowheads="1"/>
            </p:cNvSpPr>
            <p:nvPr/>
          </p:nvSpPr>
          <p:spPr bwMode="auto">
            <a:xfrm rot="5400000">
              <a:off x="2401404" y="5738503"/>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3" name="AutoShape 669"/>
            <p:cNvSpPr>
              <a:spLocks noChangeArrowheads="1"/>
            </p:cNvSpPr>
            <p:nvPr/>
          </p:nvSpPr>
          <p:spPr bwMode="auto">
            <a:xfrm rot="5400000">
              <a:off x="2604604" y="5738503"/>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4" name="AutoShape 670"/>
            <p:cNvSpPr>
              <a:spLocks noChangeArrowheads="1"/>
            </p:cNvSpPr>
            <p:nvPr/>
          </p:nvSpPr>
          <p:spPr bwMode="auto">
            <a:xfrm rot="5400000">
              <a:off x="19928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5" name="AutoShape 671"/>
            <p:cNvSpPr>
              <a:spLocks noChangeArrowheads="1"/>
            </p:cNvSpPr>
            <p:nvPr/>
          </p:nvSpPr>
          <p:spPr bwMode="auto">
            <a:xfrm rot="5400000">
              <a:off x="17896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6" name="AutoShape 672"/>
            <p:cNvSpPr>
              <a:spLocks noChangeArrowheads="1"/>
            </p:cNvSpPr>
            <p:nvPr/>
          </p:nvSpPr>
          <p:spPr bwMode="auto">
            <a:xfrm rot="5400000">
              <a:off x="15864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7" name="AutoShape 673"/>
            <p:cNvSpPr>
              <a:spLocks noChangeArrowheads="1"/>
            </p:cNvSpPr>
            <p:nvPr/>
          </p:nvSpPr>
          <p:spPr bwMode="auto">
            <a:xfrm rot="5400000">
              <a:off x="13832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8" name="AutoShape 674"/>
            <p:cNvSpPr>
              <a:spLocks noChangeArrowheads="1"/>
            </p:cNvSpPr>
            <p:nvPr/>
          </p:nvSpPr>
          <p:spPr bwMode="auto">
            <a:xfrm rot="5400000">
              <a:off x="1182204" y="5933237"/>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59" name="AutoShape 675"/>
            <p:cNvSpPr>
              <a:spLocks noChangeArrowheads="1"/>
            </p:cNvSpPr>
            <p:nvPr/>
          </p:nvSpPr>
          <p:spPr bwMode="auto">
            <a:xfrm rot="5400000">
              <a:off x="9768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0" name="AutoShape 676"/>
            <p:cNvSpPr>
              <a:spLocks noChangeArrowheads="1"/>
            </p:cNvSpPr>
            <p:nvPr/>
          </p:nvSpPr>
          <p:spPr bwMode="auto">
            <a:xfrm rot="5400000">
              <a:off x="7736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1" name="AutoShape 677"/>
            <p:cNvSpPr>
              <a:spLocks noChangeArrowheads="1"/>
            </p:cNvSpPr>
            <p:nvPr/>
          </p:nvSpPr>
          <p:spPr bwMode="auto">
            <a:xfrm rot="5400000">
              <a:off x="570487" y="5931122"/>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2" name="AutoShape 678"/>
            <p:cNvSpPr>
              <a:spLocks noChangeArrowheads="1"/>
            </p:cNvSpPr>
            <p:nvPr/>
          </p:nvSpPr>
          <p:spPr bwMode="auto">
            <a:xfrm rot="5400000">
              <a:off x="367287" y="5931122"/>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3" name="AutoShape 679"/>
            <p:cNvSpPr>
              <a:spLocks noChangeArrowheads="1"/>
            </p:cNvSpPr>
            <p:nvPr/>
          </p:nvSpPr>
          <p:spPr bwMode="auto">
            <a:xfrm rot="5400000">
              <a:off x="2198204" y="5933237"/>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4" name="AutoShape 680"/>
            <p:cNvSpPr>
              <a:spLocks noChangeArrowheads="1"/>
            </p:cNvSpPr>
            <p:nvPr/>
          </p:nvSpPr>
          <p:spPr bwMode="auto">
            <a:xfrm rot="5400000">
              <a:off x="2401404" y="5933237"/>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5" name="AutoShape 681"/>
            <p:cNvSpPr>
              <a:spLocks noChangeArrowheads="1"/>
            </p:cNvSpPr>
            <p:nvPr/>
          </p:nvSpPr>
          <p:spPr bwMode="auto">
            <a:xfrm rot="5400000">
              <a:off x="2604604" y="5933237"/>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6" name="AutoShape 682"/>
            <p:cNvSpPr>
              <a:spLocks noChangeArrowheads="1"/>
            </p:cNvSpPr>
            <p:nvPr/>
          </p:nvSpPr>
          <p:spPr bwMode="auto">
            <a:xfrm rot="5400000">
              <a:off x="19918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7" name="AutoShape 683"/>
            <p:cNvSpPr>
              <a:spLocks noChangeArrowheads="1"/>
            </p:cNvSpPr>
            <p:nvPr/>
          </p:nvSpPr>
          <p:spPr bwMode="auto">
            <a:xfrm rot="5400000">
              <a:off x="17886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8" name="AutoShape 684"/>
            <p:cNvSpPr>
              <a:spLocks noChangeArrowheads="1"/>
            </p:cNvSpPr>
            <p:nvPr/>
          </p:nvSpPr>
          <p:spPr bwMode="auto">
            <a:xfrm rot="5400000">
              <a:off x="15854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69" name="AutoShape 685"/>
            <p:cNvSpPr>
              <a:spLocks noChangeArrowheads="1"/>
            </p:cNvSpPr>
            <p:nvPr/>
          </p:nvSpPr>
          <p:spPr bwMode="auto">
            <a:xfrm rot="5400000">
              <a:off x="13822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0" name="AutoShape 686"/>
            <p:cNvSpPr>
              <a:spLocks noChangeArrowheads="1"/>
            </p:cNvSpPr>
            <p:nvPr/>
          </p:nvSpPr>
          <p:spPr bwMode="auto">
            <a:xfrm rot="5400000">
              <a:off x="1181146" y="6126913"/>
              <a:ext cx="80433"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1" name="AutoShape 687"/>
            <p:cNvSpPr>
              <a:spLocks noChangeArrowheads="1"/>
            </p:cNvSpPr>
            <p:nvPr/>
          </p:nvSpPr>
          <p:spPr bwMode="auto">
            <a:xfrm rot="5400000">
              <a:off x="9758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2" name="AutoShape 688"/>
            <p:cNvSpPr>
              <a:spLocks noChangeArrowheads="1"/>
            </p:cNvSpPr>
            <p:nvPr/>
          </p:nvSpPr>
          <p:spPr bwMode="auto">
            <a:xfrm rot="5400000">
              <a:off x="7726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3" name="AutoShape 689"/>
            <p:cNvSpPr>
              <a:spLocks noChangeArrowheads="1"/>
            </p:cNvSpPr>
            <p:nvPr/>
          </p:nvSpPr>
          <p:spPr bwMode="auto">
            <a:xfrm rot="5400000">
              <a:off x="5694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4" name="AutoShape 690"/>
            <p:cNvSpPr>
              <a:spLocks noChangeArrowheads="1"/>
            </p:cNvSpPr>
            <p:nvPr/>
          </p:nvSpPr>
          <p:spPr bwMode="auto">
            <a:xfrm rot="5400000">
              <a:off x="3662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5" name="AutoShape 691"/>
            <p:cNvSpPr>
              <a:spLocks noChangeArrowheads="1"/>
            </p:cNvSpPr>
            <p:nvPr/>
          </p:nvSpPr>
          <p:spPr bwMode="auto">
            <a:xfrm rot="5400000">
              <a:off x="2197146" y="6126913"/>
              <a:ext cx="80433"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6" name="AutoShape 692"/>
            <p:cNvSpPr>
              <a:spLocks noChangeArrowheads="1"/>
            </p:cNvSpPr>
            <p:nvPr/>
          </p:nvSpPr>
          <p:spPr bwMode="auto">
            <a:xfrm rot="5400000">
              <a:off x="2400346" y="6126913"/>
              <a:ext cx="80433"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7" name="AutoShape 693"/>
            <p:cNvSpPr>
              <a:spLocks noChangeArrowheads="1"/>
            </p:cNvSpPr>
            <p:nvPr/>
          </p:nvSpPr>
          <p:spPr bwMode="auto">
            <a:xfrm rot="5400000">
              <a:off x="2603546" y="6126913"/>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8" name="AutoShape 694"/>
            <p:cNvSpPr>
              <a:spLocks noChangeArrowheads="1"/>
            </p:cNvSpPr>
            <p:nvPr/>
          </p:nvSpPr>
          <p:spPr bwMode="auto">
            <a:xfrm rot="5400000">
              <a:off x="19918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79" name="AutoShape 695"/>
            <p:cNvSpPr>
              <a:spLocks noChangeArrowheads="1"/>
            </p:cNvSpPr>
            <p:nvPr/>
          </p:nvSpPr>
          <p:spPr bwMode="auto">
            <a:xfrm rot="5400000">
              <a:off x="17886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0" name="AutoShape 696"/>
            <p:cNvSpPr>
              <a:spLocks noChangeArrowheads="1"/>
            </p:cNvSpPr>
            <p:nvPr/>
          </p:nvSpPr>
          <p:spPr bwMode="auto">
            <a:xfrm rot="5400000">
              <a:off x="15854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1" name="AutoShape 697"/>
            <p:cNvSpPr>
              <a:spLocks noChangeArrowheads="1"/>
            </p:cNvSpPr>
            <p:nvPr/>
          </p:nvSpPr>
          <p:spPr bwMode="auto">
            <a:xfrm rot="5400000">
              <a:off x="13822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2" name="AutoShape 698"/>
            <p:cNvSpPr>
              <a:spLocks noChangeArrowheads="1"/>
            </p:cNvSpPr>
            <p:nvPr/>
          </p:nvSpPr>
          <p:spPr bwMode="auto">
            <a:xfrm rot="5400000">
              <a:off x="1181146" y="6321646"/>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3" name="AutoShape 699"/>
            <p:cNvSpPr>
              <a:spLocks noChangeArrowheads="1"/>
            </p:cNvSpPr>
            <p:nvPr/>
          </p:nvSpPr>
          <p:spPr bwMode="auto">
            <a:xfrm rot="5400000">
              <a:off x="9758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4" name="AutoShape 700"/>
            <p:cNvSpPr>
              <a:spLocks noChangeArrowheads="1"/>
            </p:cNvSpPr>
            <p:nvPr/>
          </p:nvSpPr>
          <p:spPr bwMode="auto">
            <a:xfrm rot="5400000">
              <a:off x="7726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5" name="AutoShape 701"/>
            <p:cNvSpPr>
              <a:spLocks noChangeArrowheads="1"/>
            </p:cNvSpPr>
            <p:nvPr/>
          </p:nvSpPr>
          <p:spPr bwMode="auto">
            <a:xfrm rot="5400000">
              <a:off x="5694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6" name="AutoShape 702"/>
            <p:cNvSpPr>
              <a:spLocks noChangeArrowheads="1"/>
            </p:cNvSpPr>
            <p:nvPr/>
          </p:nvSpPr>
          <p:spPr bwMode="auto">
            <a:xfrm rot="5400000">
              <a:off x="3662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7" name="AutoShape 703"/>
            <p:cNvSpPr>
              <a:spLocks noChangeArrowheads="1"/>
            </p:cNvSpPr>
            <p:nvPr/>
          </p:nvSpPr>
          <p:spPr bwMode="auto">
            <a:xfrm rot="5400000">
              <a:off x="2197146" y="6321646"/>
              <a:ext cx="80433" cy="82551"/>
            </a:xfrm>
            <a:prstGeom prst="octagon">
              <a:avLst>
                <a:gd name="adj" fmla="val 29287"/>
              </a:avLst>
            </a:prstGeom>
            <a:solidFill>
              <a:schemeClr val="bg1">
                <a:alpha val="60000"/>
              </a:schemeClr>
            </a:solidFill>
            <a:ln w="19050" algn="ctr">
              <a:solidFill>
                <a:schemeClr val="tx1"/>
              </a:solidFill>
              <a:miter lim="800000"/>
              <a:headEnd/>
              <a:tailEnd/>
            </a:ln>
            <a:effectLst/>
          </p:spPr>
          <p:txBody>
            <a:bodyPr wrap="none" anchor="ctr"/>
            <a:lstStyle/>
            <a:p>
              <a:endParaRPr lang="en-GB" dirty="0">
                <a:latin typeface="Arial" panose="020B0604020202020204" pitchFamily="34" charset="0"/>
                <a:cs typeface="Arial" panose="020B0604020202020204" pitchFamily="34" charset="0"/>
              </a:endParaRPr>
            </a:p>
          </p:txBody>
        </p:sp>
        <p:sp>
          <p:nvSpPr>
            <p:cNvPr id="188" name="AutoShape 704"/>
            <p:cNvSpPr>
              <a:spLocks noChangeArrowheads="1"/>
            </p:cNvSpPr>
            <p:nvPr/>
          </p:nvSpPr>
          <p:spPr bwMode="auto">
            <a:xfrm rot="5400000">
              <a:off x="2400346" y="6321646"/>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89" name="AutoShape 705"/>
            <p:cNvSpPr>
              <a:spLocks noChangeArrowheads="1"/>
            </p:cNvSpPr>
            <p:nvPr/>
          </p:nvSpPr>
          <p:spPr bwMode="auto">
            <a:xfrm rot="5400000">
              <a:off x="2603546" y="6321646"/>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cxnSp>
          <p:nvCxnSpPr>
            <p:cNvPr id="190" name="AutoShape 712"/>
            <p:cNvCxnSpPr>
              <a:cxnSpLocks noChangeShapeType="1"/>
              <a:stCxn id="126" idx="1"/>
              <a:endCxn id="141" idx="0"/>
            </p:cNvCxnSpPr>
            <p:nvPr/>
          </p:nvCxnSpPr>
          <p:spPr bwMode="auto">
            <a:xfrm>
              <a:off x="1478353" y="5503554"/>
              <a:ext cx="57335" cy="1236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1" name="Text Box 713"/>
            <p:cNvSpPr txBox="1">
              <a:spLocks noChangeArrowheads="1"/>
            </p:cNvSpPr>
            <p:nvPr/>
          </p:nvSpPr>
          <p:spPr bwMode="auto">
            <a:xfrm>
              <a:off x="2869102" y="4389683"/>
              <a:ext cx="3265776"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dirty="0">
                  <a:latin typeface="Arial" panose="020B0604020202020204" pitchFamily="34" charset="0"/>
                  <a:cs typeface="Arial" panose="020B0604020202020204" pitchFamily="34" charset="0"/>
                </a:rPr>
                <a:t>Use remnant seed to </a:t>
              </a:r>
              <a:br>
                <a:rPr lang="en-GB" altLang="en-US" dirty="0">
                  <a:latin typeface="Arial" panose="020B0604020202020204" pitchFamily="34" charset="0"/>
                  <a:cs typeface="Arial" panose="020B0604020202020204" pitchFamily="34" charset="0"/>
                </a:rPr>
              </a:br>
              <a:r>
                <a:rPr lang="en-GB" altLang="en-US" dirty="0">
                  <a:latin typeface="Arial" panose="020B0604020202020204" pitchFamily="34" charset="0"/>
                  <a:cs typeface="Arial" panose="020B0604020202020204" pitchFamily="34" charset="0"/>
                </a:rPr>
                <a:t>diallel cross </a:t>
              </a:r>
              <a:r>
                <a:rPr lang="en-GB" altLang="en-US" dirty="0">
                  <a:solidFill>
                    <a:srgbClr val="006600"/>
                  </a:solidFill>
                  <a:latin typeface="Arial" panose="020B0604020202020204" pitchFamily="34" charset="0"/>
                  <a:cs typeface="Arial" panose="020B0604020202020204" pitchFamily="34" charset="0"/>
                </a:rPr>
                <a:t>N</a:t>
              </a:r>
              <a:r>
                <a:rPr lang="en-GB" altLang="en-US" baseline="-25000" dirty="0">
                  <a:solidFill>
                    <a:srgbClr val="006600"/>
                  </a:solidFill>
                  <a:latin typeface="Arial" panose="020B0604020202020204" pitchFamily="34" charset="0"/>
                  <a:cs typeface="Arial" panose="020B0604020202020204" pitchFamily="34" charset="0"/>
                </a:rPr>
                <a:t>4</a:t>
              </a:r>
              <a:r>
                <a:rPr lang="en-GB" altLang="en-US" dirty="0">
                  <a:solidFill>
                    <a:srgbClr val="006600"/>
                  </a:solidFill>
                  <a:latin typeface="Arial" panose="020B0604020202020204" pitchFamily="34" charset="0"/>
                  <a:cs typeface="Arial" panose="020B0604020202020204" pitchFamily="34" charset="0"/>
                </a:rPr>
                <a:t> </a:t>
              </a:r>
              <a:r>
                <a:rPr lang="en-GB" altLang="en-US" dirty="0">
                  <a:latin typeface="Arial" panose="020B0604020202020204" pitchFamily="34" charset="0"/>
                  <a:cs typeface="Arial" panose="020B0604020202020204" pitchFamily="34" charset="0"/>
                </a:rPr>
                <a:t>best S</a:t>
              </a:r>
              <a:r>
                <a:rPr lang="en-GB" altLang="en-US" baseline="-25000" dirty="0">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-lines. </a:t>
              </a:r>
              <a:endParaRPr lang="en-GB" altLang="en-US" i="1" dirty="0">
                <a:latin typeface="Arial" panose="020B0604020202020204" pitchFamily="34" charset="0"/>
                <a:cs typeface="Arial" panose="020B0604020202020204" pitchFamily="34" charset="0"/>
              </a:endParaRPr>
            </a:p>
          </p:txBody>
        </p:sp>
        <p:sp>
          <p:nvSpPr>
            <p:cNvPr id="192" name="AutoShape 717"/>
            <p:cNvSpPr>
              <a:spLocks noChangeArrowheads="1"/>
            </p:cNvSpPr>
            <p:nvPr/>
          </p:nvSpPr>
          <p:spPr bwMode="auto">
            <a:xfrm>
              <a:off x="286853" y="5675004"/>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93" name="AutoShape 718"/>
            <p:cNvSpPr>
              <a:spLocks noChangeArrowheads="1"/>
            </p:cNvSpPr>
            <p:nvPr/>
          </p:nvSpPr>
          <p:spPr bwMode="auto">
            <a:xfrm>
              <a:off x="892220" y="5683471"/>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94" name="AutoShape 719"/>
            <p:cNvSpPr>
              <a:spLocks noChangeArrowheads="1"/>
            </p:cNvSpPr>
            <p:nvPr/>
          </p:nvSpPr>
          <p:spPr bwMode="auto">
            <a:xfrm>
              <a:off x="1501820" y="5679237"/>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95" name="AutoShape 720"/>
            <p:cNvSpPr>
              <a:spLocks noChangeArrowheads="1"/>
            </p:cNvSpPr>
            <p:nvPr/>
          </p:nvSpPr>
          <p:spPr bwMode="auto">
            <a:xfrm>
              <a:off x="485820" y="6064471"/>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96" name="AutoShape 721"/>
            <p:cNvSpPr>
              <a:spLocks noChangeArrowheads="1"/>
            </p:cNvSpPr>
            <p:nvPr/>
          </p:nvSpPr>
          <p:spPr bwMode="auto">
            <a:xfrm>
              <a:off x="1103887" y="6072937"/>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197" name="AutoShape 722"/>
            <p:cNvSpPr>
              <a:spLocks noChangeArrowheads="1"/>
            </p:cNvSpPr>
            <p:nvPr/>
          </p:nvSpPr>
          <p:spPr bwMode="auto">
            <a:xfrm>
              <a:off x="2111420" y="6267671"/>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latin typeface="Arial" panose="020B0604020202020204" pitchFamily="34" charset="0"/>
                <a:cs typeface="Arial" panose="020B0604020202020204" pitchFamily="34" charset="0"/>
              </a:endParaRPr>
            </a:p>
          </p:txBody>
        </p:sp>
        <p:sp>
          <p:nvSpPr>
            <p:cNvPr id="2" name="Rechteck 1"/>
            <p:cNvSpPr/>
            <p:nvPr/>
          </p:nvSpPr>
          <p:spPr>
            <a:xfrm>
              <a:off x="1021338" y="4497618"/>
              <a:ext cx="957293" cy="816455"/>
            </a:xfrm>
            <a:prstGeom prst="rect">
              <a:avLst/>
            </a:prstGeom>
            <a:solidFill>
              <a:srgbClr val="FFFFFF">
                <a:alpha val="83922"/>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98" name="Text Box 911"/>
            <p:cNvSpPr txBox="1">
              <a:spLocks noChangeArrowheads="1"/>
            </p:cNvSpPr>
            <p:nvPr/>
          </p:nvSpPr>
          <p:spPr bwMode="auto">
            <a:xfrm>
              <a:off x="739148" y="4600031"/>
              <a:ext cx="1516352" cy="313932"/>
            </a:xfrm>
            <a:prstGeom prst="rect">
              <a:avLst/>
            </a:prstGeom>
            <a:noFill/>
            <a:ln w="19050">
              <a:noFill/>
              <a:miter lim="800000"/>
              <a:headEnd/>
              <a:tailEnd/>
            </a:ln>
            <a:effectLst/>
          </p:spPr>
          <p:txBody>
            <a:bodyPr wrap="square">
              <a:spAutoFit/>
            </a:bodyPr>
            <a:lstStyle/>
            <a:p>
              <a:pPr algn="ctr">
                <a:lnSpc>
                  <a:spcPct val="80000"/>
                </a:lnSpc>
                <a:spcBef>
                  <a:spcPct val="50000"/>
                </a:spcBef>
              </a:pPr>
              <a:r>
                <a:rPr lang="en-GB" altLang="en-US" dirty="0" err="1">
                  <a:latin typeface="Arial" panose="020B0604020202020204" pitchFamily="34" charset="0"/>
                  <a:cs typeface="Arial" panose="020B0604020202020204" pitchFamily="34" charset="0"/>
                </a:rPr>
                <a:t>Recom</a:t>
              </a:r>
              <a:r>
                <a:rPr lang="en-GB" altLang="en-US" dirty="0">
                  <a:latin typeface="Arial" panose="020B0604020202020204" pitchFamily="34" charset="0"/>
                  <a:cs typeface="Arial" panose="020B0604020202020204" pitchFamily="34" charset="0"/>
                </a:rPr>
                <a:t>-bine</a:t>
              </a:r>
              <a:endParaRPr lang="en-GB" altLang="en-US" b="1" dirty="0">
                <a:latin typeface="Arial" panose="020B0604020202020204" pitchFamily="34" charset="0"/>
                <a:cs typeface="Arial" panose="020B0604020202020204" pitchFamily="34" charset="0"/>
              </a:endParaRPr>
            </a:p>
          </p:txBody>
        </p:sp>
      </p:grpSp>
      <p:sp>
        <p:nvSpPr>
          <p:cNvPr id="137" name="TextBox 136"/>
          <p:cNvSpPr txBox="1"/>
          <p:nvPr/>
        </p:nvSpPr>
        <p:spPr>
          <a:xfrm>
            <a:off x="6123225" y="622952"/>
            <a:ext cx="5989263" cy="479208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0000"/>
              </a:lnSpc>
              <a:spcAft>
                <a:spcPts val="600"/>
              </a:spcAft>
            </a:pPr>
            <a:r>
              <a:rPr lang="en-GB" altLang="en-US" dirty="0">
                <a:latin typeface="Arial" panose="020B0604020202020204" pitchFamily="34" charset="0"/>
                <a:cs typeface="Arial" panose="020B0604020202020204" pitchFamily="34" charset="0"/>
              </a:rPr>
              <a:t>These figures are the result of an </a:t>
            </a:r>
            <a:r>
              <a:rPr lang="en-GB" altLang="en-US" dirty="0">
                <a:solidFill>
                  <a:srgbClr val="0000FF"/>
                </a:solidFill>
                <a:latin typeface="Arial" panose="020B0604020202020204" pitchFamily="34" charset="0"/>
                <a:cs typeface="Arial" panose="020B0604020202020204" pitchFamily="34" charset="0"/>
              </a:rPr>
              <a:t>Optimization of Allocation</a:t>
            </a:r>
            <a:r>
              <a:rPr lang="en-GB" altLang="en-US" dirty="0">
                <a:latin typeface="Arial" panose="020B0604020202020204" pitchFamily="34" charset="0"/>
                <a:cs typeface="Arial" panose="020B0604020202020204" pitchFamily="34" charset="0"/>
              </a:rPr>
              <a:t> within this scheme (</a:t>
            </a:r>
            <a:r>
              <a:rPr lang="en-GB" altLang="en-US" dirty="0" err="1">
                <a:latin typeface="Arial" panose="020B0604020202020204" pitchFamily="34" charset="0"/>
                <a:cs typeface="Arial" panose="020B0604020202020204" pitchFamily="34" charset="0"/>
              </a:rPr>
              <a:t>Schipprack</a:t>
            </a:r>
            <a:r>
              <a:rPr lang="en-GB" altLang="en-US" dirty="0">
                <a:latin typeface="Arial" panose="020B0604020202020204" pitchFamily="34" charset="0"/>
                <a:cs typeface="Arial" panose="020B0604020202020204" pitchFamily="34" charset="0"/>
              </a:rPr>
              <a:t>, 1993):</a:t>
            </a:r>
            <a:br>
              <a:rPr lang="en-GB" altLang="en-US" dirty="0">
                <a:latin typeface="Arial" panose="020B0604020202020204" pitchFamily="34" charset="0"/>
                <a:cs typeface="Arial" panose="020B0604020202020204" pitchFamily="34" charset="0"/>
              </a:rPr>
            </a:br>
            <a:r>
              <a:rPr lang="en-GB" altLang="en-US" dirty="0">
                <a:latin typeface="Arial" panose="020B0604020202020204" pitchFamily="34" charset="0"/>
                <a:cs typeface="Arial" panose="020B0604020202020204" pitchFamily="34" charset="0"/>
              </a:rPr>
              <a:t>N</a:t>
            </a:r>
            <a:r>
              <a:rPr lang="en-GB" altLang="en-US" baseline="-25000" dirty="0">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=280; </a:t>
            </a:r>
            <a:r>
              <a:rPr lang="en-GB" altLang="en-US" dirty="0">
                <a:solidFill>
                  <a:srgbClr val="7030A0"/>
                </a:solidFill>
                <a:latin typeface="Arial" panose="020B0604020202020204" pitchFamily="34" charset="0"/>
                <a:cs typeface="Arial" panose="020B0604020202020204" pitchFamily="34" charset="0"/>
              </a:rPr>
              <a:t>N</a:t>
            </a:r>
            <a:r>
              <a:rPr lang="en-GB" altLang="en-US" baseline="-25000" dirty="0">
                <a:solidFill>
                  <a:srgbClr val="7030A0"/>
                </a:solidFill>
                <a:latin typeface="Arial" panose="020B0604020202020204" pitchFamily="34" charset="0"/>
                <a:cs typeface="Arial" panose="020B0604020202020204" pitchFamily="34" charset="0"/>
              </a:rPr>
              <a:t>2</a:t>
            </a:r>
            <a:r>
              <a:rPr lang="en-GB" altLang="en-US" dirty="0">
                <a:solidFill>
                  <a:srgbClr val="7030A0"/>
                </a:solidFill>
                <a:latin typeface="Arial" panose="020B0604020202020204" pitchFamily="34" charset="0"/>
                <a:cs typeface="Arial" panose="020B0604020202020204" pitchFamily="34" charset="0"/>
              </a:rPr>
              <a:t>=45</a:t>
            </a:r>
            <a:r>
              <a:rPr lang="en-GB" altLang="en-US" dirty="0">
                <a:latin typeface="Arial" panose="020B0604020202020204" pitchFamily="34" charset="0"/>
                <a:cs typeface="Arial" panose="020B0604020202020204" pitchFamily="34" charset="0"/>
              </a:rPr>
              <a:t>; </a:t>
            </a:r>
            <a:r>
              <a:rPr lang="en-GB" altLang="en-US" dirty="0">
                <a:solidFill>
                  <a:srgbClr val="C00000"/>
                </a:solidFill>
                <a:latin typeface="Arial" panose="020B0604020202020204" pitchFamily="34" charset="0"/>
                <a:cs typeface="Arial" panose="020B0604020202020204" pitchFamily="34" charset="0"/>
              </a:rPr>
              <a:t>N</a:t>
            </a:r>
            <a:r>
              <a:rPr lang="en-GB" altLang="en-US" baseline="-25000" dirty="0">
                <a:solidFill>
                  <a:srgbClr val="C00000"/>
                </a:solidFill>
                <a:latin typeface="Arial" panose="020B0604020202020204" pitchFamily="34" charset="0"/>
                <a:cs typeface="Arial" panose="020B0604020202020204" pitchFamily="34" charset="0"/>
              </a:rPr>
              <a:t>3</a:t>
            </a:r>
            <a:r>
              <a:rPr lang="en-GB" altLang="en-US" dirty="0">
                <a:solidFill>
                  <a:srgbClr val="C00000"/>
                </a:solidFill>
                <a:latin typeface="Arial" panose="020B0604020202020204" pitchFamily="34" charset="0"/>
                <a:cs typeface="Arial" panose="020B0604020202020204" pitchFamily="34" charset="0"/>
              </a:rPr>
              <a:t>=5</a:t>
            </a:r>
            <a:r>
              <a:rPr lang="en-GB" altLang="en-US" dirty="0">
                <a:latin typeface="Arial" panose="020B0604020202020204" pitchFamily="34" charset="0"/>
                <a:cs typeface="Arial" panose="020B0604020202020204" pitchFamily="34" charset="0"/>
              </a:rPr>
              <a:t>;  </a:t>
            </a:r>
            <a:r>
              <a:rPr lang="en-GB" altLang="en-US" dirty="0">
                <a:solidFill>
                  <a:srgbClr val="006600"/>
                </a:solidFill>
                <a:latin typeface="Arial" panose="020B0604020202020204" pitchFamily="34" charset="0"/>
                <a:cs typeface="Arial" panose="020B0604020202020204" pitchFamily="34" charset="0"/>
              </a:rPr>
              <a:t>N</a:t>
            </a:r>
            <a:r>
              <a:rPr lang="en-GB" altLang="en-US" baseline="-25000" dirty="0">
                <a:solidFill>
                  <a:srgbClr val="006600"/>
                </a:solidFill>
                <a:latin typeface="Arial" panose="020B0604020202020204" pitchFamily="34" charset="0"/>
                <a:cs typeface="Arial" panose="020B0604020202020204" pitchFamily="34" charset="0"/>
              </a:rPr>
              <a:t>4</a:t>
            </a:r>
            <a:r>
              <a:rPr lang="en-GB" altLang="en-US" dirty="0">
                <a:solidFill>
                  <a:srgbClr val="006600"/>
                </a:solidFill>
                <a:latin typeface="Arial" panose="020B0604020202020204" pitchFamily="34" charset="0"/>
                <a:cs typeface="Arial" panose="020B0604020202020204" pitchFamily="34" charset="0"/>
              </a:rPr>
              <a:t>=35</a:t>
            </a:r>
            <a:r>
              <a:rPr lang="en-GB" altLang="en-US" dirty="0">
                <a:latin typeface="Arial" panose="020B0604020202020204" pitchFamily="34" charset="0"/>
                <a:cs typeface="Arial" panose="020B0604020202020204" pitchFamily="34" charset="0"/>
              </a:rPr>
              <a:t>.</a:t>
            </a:r>
          </a:p>
          <a:p>
            <a:pPr>
              <a:lnSpc>
                <a:spcPct val="90000"/>
              </a:lnSpc>
              <a:spcAft>
                <a:spcPts val="600"/>
              </a:spcAft>
            </a:pPr>
            <a:r>
              <a:rPr lang="en-GB" altLang="en-US" dirty="0">
                <a:latin typeface="Arial" panose="020B0604020202020204" pitchFamily="34" charset="0"/>
                <a:cs typeface="Arial" panose="020B0604020202020204" pitchFamily="34" charset="0"/>
              </a:rPr>
              <a:t>Overall budget is restricted. A higher number of initial crossing pairs is desirable, yet, the consequence would be a lowering of the other numbers.</a:t>
            </a:r>
          </a:p>
          <a:p>
            <a:pPr>
              <a:lnSpc>
                <a:spcPct val="90000"/>
              </a:lnSpc>
              <a:spcAft>
                <a:spcPts val="600"/>
              </a:spcAft>
            </a:pPr>
            <a:r>
              <a:rPr lang="en-GB" altLang="en-US" dirty="0">
                <a:latin typeface="Arial" panose="020B0604020202020204" pitchFamily="34" charset="0"/>
                <a:cs typeface="Arial" panose="020B0604020202020204" pitchFamily="34" charset="0"/>
              </a:rPr>
              <a:t>More than </a:t>
            </a:r>
            <a:r>
              <a:rPr lang="en-GB" altLang="en-US" dirty="0">
                <a:solidFill>
                  <a:srgbClr val="7030A0"/>
                </a:solidFill>
                <a:latin typeface="Arial" panose="020B0604020202020204" pitchFamily="34" charset="0"/>
                <a:cs typeface="Arial" panose="020B0604020202020204" pitchFamily="34" charset="0"/>
              </a:rPr>
              <a:t>45</a:t>
            </a:r>
            <a:r>
              <a:rPr lang="en-GB" altLang="en-US" dirty="0">
                <a:latin typeface="Arial" panose="020B0604020202020204" pitchFamily="34" charset="0"/>
                <a:cs typeface="Arial" panose="020B0604020202020204" pitchFamily="34" charset="0"/>
              </a:rPr>
              <a:t> families (</a:t>
            </a:r>
            <a:r>
              <a:rPr lang="en-GB" altLang="en-US" dirty="0" err="1">
                <a:latin typeface="Arial" panose="020B0604020202020204" pitchFamily="34" charset="0"/>
                <a:cs typeface="Arial" panose="020B0604020202020204" pitchFamily="34" charset="0"/>
              </a:rPr>
              <a:t>fullsibs</a:t>
            </a:r>
            <a:r>
              <a:rPr lang="en-GB" altLang="en-US" dirty="0">
                <a:latin typeface="Arial" panose="020B0604020202020204" pitchFamily="34" charset="0"/>
                <a:cs typeface="Arial" panose="020B0604020202020204" pitchFamily="34" charset="0"/>
              </a:rPr>
              <a:t>) would be desirable, to reduce genetic Drift, yet …</a:t>
            </a:r>
          </a:p>
          <a:p>
            <a:pPr>
              <a:lnSpc>
                <a:spcPct val="90000"/>
              </a:lnSpc>
              <a:spcAft>
                <a:spcPts val="600"/>
              </a:spcAft>
            </a:pPr>
            <a:r>
              <a:rPr lang="en-GB" altLang="en-US" dirty="0">
                <a:latin typeface="Arial" panose="020B0604020202020204" pitchFamily="34" charset="0"/>
                <a:cs typeface="Arial" panose="020B0604020202020204" pitchFamily="34" charset="0"/>
              </a:rPr>
              <a:t>less than </a:t>
            </a:r>
            <a:r>
              <a:rPr lang="en-GB" altLang="en-US" dirty="0">
                <a:solidFill>
                  <a:srgbClr val="7030A0"/>
                </a:solidFill>
                <a:latin typeface="Arial" panose="020B0604020202020204" pitchFamily="34" charset="0"/>
                <a:cs typeface="Arial" panose="020B0604020202020204" pitchFamily="34" charset="0"/>
              </a:rPr>
              <a:t>45</a:t>
            </a:r>
            <a:r>
              <a:rPr lang="en-GB" altLang="en-US" dirty="0">
                <a:latin typeface="Arial" panose="020B0604020202020204" pitchFamily="34" charset="0"/>
                <a:cs typeface="Arial" panose="020B0604020202020204" pitchFamily="34" charset="0"/>
              </a:rPr>
              <a:t> families (</a:t>
            </a:r>
            <a:r>
              <a:rPr lang="en-GB" altLang="en-US" dirty="0" err="1">
                <a:latin typeface="Arial" panose="020B0604020202020204" pitchFamily="34" charset="0"/>
                <a:cs typeface="Arial" panose="020B0604020202020204" pitchFamily="34" charset="0"/>
              </a:rPr>
              <a:t>fullsibs</a:t>
            </a:r>
            <a:r>
              <a:rPr lang="en-GB" altLang="en-US" dirty="0">
                <a:latin typeface="Arial" panose="020B0604020202020204" pitchFamily="34" charset="0"/>
                <a:cs typeface="Arial" panose="020B0604020202020204" pitchFamily="34" charset="0"/>
              </a:rPr>
              <a:t>) would be desirable, to select harder, yet this would increase Genetic Drift. </a:t>
            </a:r>
          </a:p>
          <a:p>
            <a:pPr>
              <a:lnSpc>
                <a:spcPct val="90000"/>
              </a:lnSpc>
              <a:spcAft>
                <a:spcPts val="600"/>
              </a:spcAft>
            </a:pPr>
            <a:r>
              <a:rPr lang="en-GB" altLang="en-US" dirty="0">
                <a:latin typeface="Arial" panose="020B0604020202020204" pitchFamily="34" charset="0"/>
                <a:cs typeface="Arial" panose="020B0604020202020204" pitchFamily="34" charset="0"/>
              </a:rPr>
              <a:t>More than </a:t>
            </a:r>
            <a:r>
              <a:rPr lang="en-GB" altLang="en-US" dirty="0">
                <a:solidFill>
                  <a:srgbClr val="C00000"/>
                </a:solidFill>
                <a:latin typeface="Arial" panose="020B0604020202020204" pitchFamily="34" charset="0"/>
                <a:cs typeface="Arial" panose="020B0604020202020204" pitchFamily="34" charset="0"/>
              </a:rPr>
              <a:t>N</a:t>
            </a:r>
            <a:r>
              <a:rPr lang="en-GB" altLang="en-US" baseline="-25000" dirty="0">
                <a:solidFill>
                  <a:srgbClr val="C00000"/>
                </a:solidFill>
                <a:latin typeface="Arial" panose="020B0604020202020204" pitchFamily="34" charset="0"/>
                <a:cs typeface="Arial" panose="020B0604020202020204" pitchFamily="34" charset="0"/>
              </a:rPr>
              <a:t>3</a:t>
            </a:r>
            <a:r>
              <a:rPr lang="en-GB" altLang="en-US" dirty="0">
                <a:solidFill>
                  <a:srgbClr val="C00000"/>
                </a:solidFill>
                <a:latin typeface="Arial" panose="020B0604020202020204" pitchFamily="34" charset="0"/>
                <a:cs typeface="Arial" panose="020B0604020202020204" pitchFamily="34" charset="0"/>
              </a:rPr>
              <a:t>=5</a:t>
            </a:r>
            <a:r>
              <a:rPr lang="en-GB" altLang="en-US" dirty="0">
                <a:latin typeface="Arial" panose="020B0604020202020204" pitchFamily="34" charset="0"/>
                <a:cs typeface="Arial" panose="020B0604020202020204" pitchFamily="34" charset="0"/>
              </a:rPr>
              <a:t> would be desirable to better represent the corresponding family and to have more S1-lines to select from per family (per pair-cross), yet ...</a:t>
            </a:r>
          </a:p>
          <a:p>
            <a:pPr>
              <a:lnSpc>
                <a:spcPct val="90000"/>
              </a:lnSpc>
              <a:spcAft>
                <a:spcPts val="600"/>
              </a:spcAft>
            </a:pPr>
            <a:r>
              <a:rPr lang="en-GB" altLang="en-US" dirty="0">
                <a:latin typeface="Arial" panose="020B0604020202020204" pitchFamily="34" charset="0"/>
                <a:cs typeface="Arial" panose="020B0604020202020204" pitchFamily="34" charset="0"/>
              </a:rPr>
              <a:t>More than </a:t>
            </a:r>
            <a:r>
              <a:rPr lang="en-GB" altLang="en-US" dirty="0">
                <a:solidFill>
                  <a:srgbClr val="006600"/>
                </a:solidFill>
                <a:latin typeface="Arial" panose="020B0604020202020204" pitchFamily="34" charset="0"/>
                <a:cs typeface="Arial" panose="020B0604020202020204" pitchFamily="34" charset="0"/>
              </a:rPr>
              <a:t>N</a:t>
            </a:r>
            <a:r>
              <a:rPr lang="en-GB" altLang="en-US" baseline="-25000" dirty="0">
                <a:solidFill>
                  <a:srgbClr val="006600"/>
                </a:solidFill>
                <a:latin typeface="Arial" panose="020B0604020202020204" pitchFamily="34" charset="0"/>
                <a:cs typeface="Arial" panose="020B0604020202020204" pitchFamily="34" charset="0"/>
              </a:rPr>
              <a:t>4</a:t>
            </a:r>
            <a:r>
              <a:rPr lang="en-GB" altLang="en-US" dirty="0">
                <a:solidFill>
                  <a:srgbClr val="006600"/>
                </a:solidFill>
                <a:latin typeface="Arial" panose="020B0604020202020204" pitchFamily="34" charset="0"/>
                <a:cs typeface="Arial" panose="020B0604020202020204" pitchFamily="34" charset="0"/>
              </a:rPr>
              <a:t>=35</a:t>
            </a:r>
            <a:r>
              <a:rPr lang="en-GB" altLang="en-US" dirty="0">
                <a:latin typeface="Arial" panose="020B0604020202020204" pitchFamily="34" charset="0"/>
                <a:cs typeface="Arial" panose="020B0604020202020204" pitchFamily="34" charset="0"/>
              </a:rPr>
              <a:t> S1-lines would be desirable, to reduce genetic Drift, yet …</a:t>
            </a:r>
          </a:p>
          <a:p>
            <a:pPr>
              <a:lnSpc>
                <a:spcPct val="90000"/>
              </a:lnSpc>
              <a:spcAft>
                <a:spcPts val="600"/>
              </a:spcAft>
            </a:pPr>
            <a:r>
              <a:rPr lang="en-GB" altLang="en-US" dirty="0">
                <a:latin typeface="Arial" panose="020B0604020202020204" pitchFamily="34" charset="0"/>
                <a:cs typeface="Arial" panose="020B0604020202020204" pitchFamily="34" charset="0"/>
              </a:rPr>
              <a:t>Less </a:t>
            </a:r>
            <a:r>
              <a:rPr lang="en-GB" altLang="en-US" dirty="0">
                <a:solidFill>
                  <a:srgbClr val="006600"/>
                </a:solidFill>
                <a:latin typeface="Arial" panose="020B0604020202020204" pitchFamily="34" charset="0"/>
                <a:cs typeface="Arial" panose="020B0604020202020204" pitchFamily="34" charset="0"/>
              </a:rPr>
              <a:t>35</a:t>
            </a:r>
            <a:r>
              <a:rPr lang="en-GB" altLang="en-US" dirty="0">
                <a:latin typeface="Arial" panose="020B0604020202020204" pitchFamily="34" charset="0"/>
                <a:cs typeface="Arial" panose="020B0604020202020204" pitchFamily="34" charset="0"/>
              </a:rPr>
              <a:t> S1-lines would be desirable, to select harder, yet this would increase Genetic Drift. </a:t>
            </a:r>
            <a:endParaRPr lang="en-GB" dirty="0"/>
          </a:p>
        </p:txBody>
      </p:sp>
      <p:sp>
        <p:nvSpPr>
          <p:cNvPr id="200" name="TextBox 199"/>
          <p:cNvSpPr txBox="1"/>
          <p:nvPr/>
        </p:nvSpPr>
        <p:spPr>
          <a:xfrm>
            <a:off x="2681848" y="5440206"/>
            <a:ext cx="943063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did for instance not yet ponder whether the selected </a:t>
            </a:r>
            <a:r>
              <a:rPr lang="en-GB" dirty="0">
                <a:solidFill>
                  <a:srgbClr val="006600"/>
                </a:solidFill>
                <a:latin typeface="Arial" panose="020B0604020202020204" pitchFamily="34" charset="0"/>
                <a:cs typeface="Arial" panose="020B0604020202020204" pitchFamily="34" charset="0"/>
              </a:rPr>
              <a:t>35</a:t>
            </a:r>
            <a:r>
              <a:rPr lang="en-GB" dirty="0">
                <a:latin typeface="Arial" panose="020B0604020202020204" pitchFamily="34" charset="0"/>
                <a:cs typeface="Arial" panose="020B0604020202020204" pitchFamily="34" charset="0"/>
              </a:rPr>
              <a:t> S1-lines should be selected evenly across the families to which they belonged – to reduce Genetic Drift and Inbreeding; or whether we should select them independent from that point of view. Maybe we should select more from the very best families than from the just good-enough families ... ?</a:t>
            </a:r>
          </a:p>
        </p:txBody>
      </p:sp>
      <p:sp>
        <p:nvSpPr>
          <p:cNvPr id="199"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976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 may go to UNPLAB-QuGen_Ch-2[</a:t>
            </a:r>
            <a:r>
              <a:rPr lang="en-GB" sz="1800" dirty="0">
                <a:effectLst/>
                <a:latin typeface="Arial" panose="020B0604020202020204" pitchFamily="34" charset="0"/>
                <a:ea typeface="Calibri" panose="020F0502020204030204" pitchFamily="34" charset="0"/>
              </a:rPr>
              <a:t>Transition I</a:t>
            </a:r>
            <a:r>
              <a:rPr lang="en-GB" dirty="0"/>
              <a:t>]</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104660" y="473136"/>
            <a:ext cx="4099302" cy="6318784"/>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3687231" y="4974166"/>
            <a:ext cx="7048501"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ChatGPT</a:t>
            </a:r>
            <a:r>
              <a:rPr lang="en-GB" dirty="0">
                <a:latin typeface="Arial" panose="020B0604020202020204" pitchFamily="34" charset="0"/>
                <a:cs typeface="Arial" panose="020B0604020202020204" pitchFamily="34" charset="0"/>
              </a:rPr>
              <a:t> does not get the point of ‚bagging‘. And despite patiently explaining and even showing it, it didn't understand what it looks like when you put the inflorescences of </a:t>
            </a:r>
            <a:r>
              <a:rPr lang="en-GB" dirty="0">
                <a:solidFill>
                  <a:srgbClr val="0000FF"/>
                </a:solidFill>
                <a:latin typeface="Arial" panose="020B0604020202020204" pitchFamily="34" charset="0"/>
                <a:cs typeface="Arial" panose="020B0604020202020204" pitchFamily="34" charset="0"/>
              </a:rPr>
              <a:t>two</a:t>
            </a:r>
            <a:r>
              <a:rPr lang="en-GB" dirty="0">
                <a:latin typeface="Arial" panose="020B0604020202020204" pitchFamily="34" charset="0"/>
                <a:cs typeface="Arial" panose="020B0604020202020204" pitchFamily="34" charset="0"/>
              </a:rPr>
              <a:t> individuals together under a common bag (for crossing). Well, this was in May 2025.  </a:t>
            </a:r>
            <a:r>
              <a:rPr lang="de-DE" dirty="0" err="1">
                <a:latin typeface="Arial" panose="020B0604020202020204" pitchFamily="34" charset="0"/>
                <a:cs typeface="Arial" panose="020B0604020202020204" pitchFamily="34" charset="0"/>
              </a:rPr>
              <a:t>OpenAI</a:t>
            </a:r>
            <a:r>
              <a:rPr lang="de-DE" dirty="0">
                <a:latin typeface="Arial" panose="020B0604020202020204" pitchFamily="34" charset="0"/>
                <a:cs typeface="Arial" panose="020B0604020202020204" pitchFamily="34" charset="0"/>
              </a:rPr>
              <a:t> 2025. </a:t>
            </a:r>
            <a:r>
              <a:rPr lang="de-DE" i="1" dirty="0">
                <a:latin typeface="Arial" panose="020B0604020202020204" pitchFamily="34" charset="0"/>
                <a:cs typeface="Arial" panose="020B0604020202020204" pitchFamily="34" charset="0"/>
              </a:rPr>
              <a:t>Sorghum plant </a:t>
            </a:r>
            <a:r>
              <a:rPr lang="de-DE" i="1" dirty="0" err="1">
                <a:latin typeface="Arial" panose="020B0604020202020204" pitchFamily="34" charset="0"/>
                <a:cs typeface="Arial" panose="020B0604020202020204" pitchFamily="34" charset="0"/>
              </a:rPr>
              <a:t>sketch</a:t>
            </a:r>
            <a:r>
              <a:rPr lang="de-DE" i="1"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AI-</a:t>
            </a:r>
            <a:r>
              <a:rPr lang="de-DE" dirty="0" err="1">
                <a:latin typeface="Arial" panose="020B0604020202020204" pitchFamily="34" charset="0"/>
                <a:cs typeface="Arial" panose="020B0604020202020204" pitchFamily="34" charset="0"/>
              </a:rPr>
              <a:t>generated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sketch</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from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ChatGPT</a:t>
            </a:r>
            <a:r>
              <a:rPr lang="de-DE" dirty="0">
                <a:latin typeface="Arial" panose="020B0604020202020204" pitchFamily="34" charset="0"/>
                <a:cs typeface="Arial" panose="020B0604020202020204" pitchFamily="34" charset="0"/>
              </a:rPr>
              <a:t>: GPT-4 </a:t>
            </a:r>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DALL·E. https://chat.openai.com</a:t>
            </a:r>
            <a:r>
              <a:rPr lang="en-GB"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39712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1"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446934" y="6346567"/>
            <a:ext cx="6954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5" cy="5490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115502" y="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#35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UNPLAB-QuGen_Ch-1[Teaser]</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239D14B-9DFF-4344-8A09-F5DFEB5D4E08}"/>
              </a:ext>
            </a:extLst>
          </p:cNvPr>
          <p:cNvSpPr txBox="1"/>
          <p:nvPr/>
        </p:nvSpPr>
        <p:spPr>
          <a:xfrm>
            <a:off x="86149" y="3675158"/>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2268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839A67D6-05A2-497A-AC83-078D155B5116}"/>
              </a:ext>
            </a:extLst>
          </p:cNvPr>
          <p:cNvGraphicFramePr>
            <a:graphicFrameLocks noChangeAspect="1"/>
          </p:cNvGraphicFramePr>
          <p:nvPr>
            <p:extLst>
              <p:ext uri="{D42A27DB-BD31-4B8C-83A1-F6EECF244321}">
                <p14:modId xmlns:p14="http://schemas.microsoft.com/office/powerpoint/2010/main" val="3621085091"/>
              </p:ext>
            </p:extLst>
          </p:nvPr>
        </p:nvGraphicFramePr>
        <p:xfrm>
          <a:off x="93213" y="401237"/>
          <a:ext cx="8656638" cy="5716587"/>
        </p:xfrm>
        <a:graphic>
          <a:graphicData uri="http://schemas.openxmlformats.org/presentationml/2006/ole">
            <mc:AlternateContent xmlns:mc="http://schemas.openxmlformats.org/markup-compatibility/2006">
              <mc:Choice xmlns:v="urn:schemas-microsoft-com:vml" Requires="v">
                <p:oleObj spid="_x0000_s1048" name="Document" r:id="rId3" imgW="8656667" imgH="5716372" progId="Word.Document.12">
                  <p:link updateAutomatic="1"/>
                </p:oleObj>
              </mc:Choice>
              <mc:Fallback>
                <p:oleObj name="Document" r:id="rId3" imgW="8656667" imgH="5716372" progId="Word.Document.12">
                  <p:link updateAutomatic="1"/>
                  <p:pic>
                    <p:nvPicPr>
                      <p:cNvPr id="0" name=""/>
                      <p:cNvPicPr/>
                      <p:nvPr/>
                    </p:nvPicPr>
                    <p:blipFill>
                      <a:blip r:embed="rId4"/>
                      <a:stretch>
                        <a:fillRect/>
                      </a:stretch>
                    </p:blipFill>
                    <p:spPr>
                      <a:xfrm>
                        <a:off x="93213" y="401237"/>
                        <a:ext cx="8656638" cy="5716587"/>
                      </a:xfrm>
                      <a:prstGeom prst="rect">
                        <a:avLst/>
                      </a:prstGeom>
                      <a:solidFill>
                        <a:schemeClr val="bg1"/>
                      </a:solidFill>
                      <a:ln>
                        <a:noFill/>
                      </a:ln>
                    </p:spPr>
                  </p:pic>
                </p:oleObj>
              </mc:Fallback>
            </mc:AlternateContent>
          </a:graphicData>
        </a:graphic>
      </p:graphicFrame>
      <p:sp>
        <p:nvSpPr>
          <p:cNvPr id="8" name="TextBox 7">
            <a:extLst>
              <a:ext uri="{FF2B5EF4-FFF2-40B4-BE49-F238E27FC236}">
                <a16:creationId xmlns:a16="http://schemas.microsoft.com/office/drawing/2014/main" id="{033737DB-0DCB-41C6-AA08-960F8FD3D8F8}"/>
              </a:ext>
            </a:extLst>
          </p:cNvPr>
          <p:cNvSpPr txBox="1"/>
          <p:nvPr/>
        </p:nvSpPr>
        <p:spPr>
          <a:xfrm>
            <a:off x="4540707" y="4069418"/>
            <a:ext cx="7301788"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Keywords of this chapter:</a:t>
            </a:r>
          </a:p>
          <a:p>
            <a:r>
              <a:rPr lang="en-GB" dirty="0">
                <a:latin typeface="Arial" panose="020B0604020202020204" pitchFamily="34" charset="0"/>
                <a:cs typeface="Arial" panose="020B0604020202020204" pitchFamily="34" charset="0"/>
              </a:rPr>
              <a:t>Question on ‚how to breed‘ and terms for answering and actual answers are sought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Quantitative Genetics.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This chapter is a teaser, advertising </a:t>
            </a:r>
            <a:r>
              <a:rPr lang="en-GB" dirty="0">
                <a:solidFill>
                  <a:srgbClr val="0000FF"/>
                </a:solidFill>
                <a:latin typeface="Arial" panose="020B0604020202020204" pitchFamily="34" charset="0"/>
                <a:cs typeface="Arial" panose="020B0604020202020204" pitchFamily="34" charset="0"/>
              </a:rPr>
              <a:t>Quantitative Genetics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endParaRPr lang="en-GB" dirty="0"/>
          </a:p>
        </p:txBody>
      </p:sp>
      <p:sp>
        <p:nvSpPr>
          <p:cNvPr id="3" name="TextBox 2"/>
          <p:cNvSpPr txBox="1"/>
          <p:nvPr/>
        </p:nvSpPr>
        <p:spPr>
          <a:xfrm>
            <a:off x="8864807" y="1815972"/>
            <a:ext cx="2977688"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rPr>
              <a:t>Population Genetics</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and </a:t>
            </a:r>
            <a:r>
              <a:rPr lang="en-GB" dirty="0" err="1">
                <a:latin typeface="Arial" panose="020B0604020202020204" pitchFamily="34" charset="0"/>
                <a:cs typeface="Arial" panose="020B0604020202020204" pitchFamily="34" charset="0"/>
              </a:rPr>
              <a:t>heritabililty</a:t>
            </a:r>
            <a:r>
              <a:rPr lang="en-GB" dirty="0">
                <a:latin typeface="Arial" panose="020B0604020202020204" pitchFamily="34" charset="0"/>
                <a:cs typeface="Arial" panose="020B0604020202020204" pitchFamily="34" charset="0"/>
              </a:rPr>
              <a:t> and Breeders Equation</a:t>
            </a:r>
          </a:p>
          <a:p>
            <a:r>
              <a:rPr lang="en-GB" dirty="0">
                <a:latin typeface="Arial" panose="020B0604020202020204" pitchFamily="34" charset="0"/>
                <a:cs typeface="Arial" panose="020B0604020202020204" pitchFamily="34" charset="0"/>
              </a:rPr>
              <a:t>Breeding Methodology</a:t>
            </a:r>
          </a:p>
          <a:p>
            <a:r>
              <a:rPr lang="en-GB" dirty="0">
                <a:latin typeface="Arial" panose="020B0604020202020204" pitchFamily="34" charset="0"/>
                <a:cs typeface="Arial" panose="020B0604020202020204" pitchFamily="34" charset="0"/>
              </a:rPr>
              <a:t>Indirect Selection and Index Selection</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9009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94593"/>
            <a:ext cx="1206257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A teaser chapter to motivate studying Quantitative Genetics and Selection Theory (after having studied Population Genetics, GxE, Index, Plant Breeding Methodology).</a:t>
            </a:r>
          </a:p>
        </p:txBody>
      </p:sp>
      <p:sp>
        <p:nvSpPr>
          <p:cNvPr id="8" name="TextBox 7"/>
          <p:cNvSpPr txBox="1"/>
          <p:nvPr/>
        </p:nvSpPr>
        <p:spPr>
          <a:xfrm>
            <a:off x="6125959" y="1010695"/>
            <a:ext cx="5977693" cy="332398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2008, the organic tomato group at the Department of Crop Sciences (led by Bernd Horneburg) proudly presented the diversity of tomato types on the occasion of their 2008 Field Day.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 ask you: What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 Breeding</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If you grow and test a diversity of tomato types, is this Plant Breeding?</a:t>
            </a:r>
          </a:p>
          <a:p>
            <a:r>
              <a:rPr lang="en-GB" dirty="0">
                <a:latin typeface="Arial" panose="020B0604020202020204" pitchFamily="34" charset="0"/>
                <a:cs typeface="Arial" panose="020B0604020202020204" pitchFamily="34" charset="0"/>
              </a:rPr>
              <a:t>Is it necessary to cross different tomatoes in order to attach the label ‘Tomato Breeding’ to this activity?</a:t>
            </a:r>
          </a:p>
          <a:p>
            <a:r>
              <a:rPr lang="en-GB" dirty="0">
                <a:latin typeface="Arial" panose="020B0604020202020204" pitchFamily="34" charset="0"/>
                <a:cs typeface="Arial" panose="020B0604020202020204" pitchFamily="34" charset="0"/>
              </a:rPr>
              <a:t>Is it necessary to sell seed of a (set of) cultivar(s) to name your activity ‘Plant Breeding’? </a:t>
            </a:r>
          </a:p>
        </p:txBody>
      </p:sp>
      <p:grpSp>
        <p:nvGrpSpPr>
          <p:cNvPr id="12" name="Group 11"/>
          <p:cNvGrpSpPr/>
          <p:nvPr/>
        </p:nvGrpSpPr>
        <p:grpSpPr>
          <a:xfrm>
            <a:off x="72000" y="1010695"/>
            <a:ext cx="5930462" cy="4476093"/>
            <a:chOff x="94593" y="1182414"/>
            <a:chExt cx="5930462" cy="4476093"/>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593" y="1182414"/>
              <a:ext cx="2918372" cy="2188779"/>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1283" y="1182414"/>
              <a:ext cx="2943772" cy="2207829"/>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94" y="3450679"/>
              <a:ext cx="2918372" cy="2188779"/>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1283" y="3450678"/>
              <a:ext cx="2943772" cy="2207829"/>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94593" y="1182414"/>
              <a:ext cx="279837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 B. Horneburg, W. Link</a:t>
              </a:r>
            </a:p>
          </p:txBody>
        </p:sp>
      </p:grpSp>
      <p:sp>
        <p:nvSpPr>
          <p:cNvPr id="10" name="TextBox 9"/>
          <p:cNvSpPr txBox="1"/>
          <p:nvPr/>
        </p:nvSpPr>
        <p:spPr>
          <a:xfrm>
            <a:off x="6125959" y="4558948"/>
            <a:ext cx="597769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Plant Breeding: You exploit a genetic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Diversity</a:t>
            </a:r>
            <a:r>
              <a:rPr lang="en-GB" dirty="0">
                <a:solidFill>
                  <a:srgbClr val="0000FF"/>
                </a:solidFill>
                <a:latin typeface="Arial" panose="020B0604020202020204" pitchFamily="34" charset="0"/>
                <a:cs typeface="Arial" panose="020B0604020202020204" pitchFamily="34" charset="0"/>
              </a:rPr>
              <a:t> by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a:t>
            </a:r>
            <a:r>
              <a:rPr lang="en-GB" dirty="0">
                <a:solidFill>
                  <a:srgbClr val="0000FF"/>
                </a:solidFill>
                <a:latin typeface="Arial" panose="020B0604020202020204" pitchFamily="34" charset="0"/>
                <a:cs typeface="Arial" panose="020B0604020202020204" pitchFamily="34" charset="0"/>
              </a:rPr>
              <a:t>; you propagate the selected ones to go on with them, as improved part of your germplasm.</a:t>
            </a:r>
          </a:p>
        </p:txBody>
      </p:sp>
      <p:sp>
        <p:nvSpPr>
          <p:cNvPr id="11" name="TextBox 10"/>
          <p:cNvSpPr txBox="1"/>
          <p:nvPr/>
        </p:nvSpPr>
        <p:spPr>
          <a:xfrm>
            <a:off x="72000" y="5590399"/>
            <a:ext cx="1203165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Crossing</a:t>
            </a:r>
            <a:r>
              <a:rPr lang="en-GB" dirty="0">
                <a:latin typeface="Arial" panose="020B0604020202020204" pitchFamily="34" charset="0"/>
                <a:cs typeface="Arial" panose="020B0604020202020204" pitchFamily="34" charset="0"/>
              </a:rPr>
              <a:t> is a frequent yet not necessary step to create genetic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Diversity</a:t>
            </a:r>
            <a:r>
              <a:rPr lang="en-GB" dirty="0">
                <a:latin typeface="Arial" panose="020B0604020202020204" pitchFamily="34" charset="0"/>
                <a:cs typeface="Arial" panose="020B0604020202020204" pitchFamily="34" charset="0"/>
              </a:rPr>
              <a:t>. You can </a:t>
            </a:r>
            <a:r>
              <a:rPr lang="en-GB" dirty="0">
                <a:solidFill>
                  <a:srgbClr val="0000FF"/>
                </a:solidFill>
                <a:latin typeface="Arial" panose="020B0604020202020204" pitchFamily="34" charset="0"/>
                <a:cs typeface="Arial" panose="020B0604020202020204" pitchFamily="34" charset="0"/>
              </a:rPr>
              <a:t>breed without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Crossing</a:t>
            </a:r>
            <a:r>
              <a:rPr lang="en-GB" dirty="0">
                <a:latin typeface="Arial" panose="020B0604020202020204" pitchFamily="34" charset="0"/>
                <a:cs typeface="Arial" panose="020B0604020202020204" pitchFamily="34" charset="0"/>
              </a:rPr>
              <a:t>, fodder plant breeder sometimes ‚just‘ collect ‚ecotypes‘ to exploit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Diversity</a:t>
            </a:r>
            <a:r>
              <a:rPr lang="en-GB" dirty="0">
                <a:latin typeface="Arial" panose="020B0604020202020204" pitchFamily="34" charset="0"/>
                <a:cs typeface="Arial" panose="020B0604020202020204" pitchFamily="34" charset="0"/>
              </a:rPr>
              <a:t>.  You can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dirty="0">
                <a:solidFill>
                  <a:srgbClr val="0000FF"/>
                </a:solidFill>
                <a:latin typeface="Arial" panose="020B0604020202020204" pitchFamily="34" charset="0"/>
                <a:cs typeface="Arial" panose="020B0604020202020204" pitchFamily="34" charset="0"/>
              </a:rPr>
              <a:t> breed without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Enjoying the diversity as tomato salad is not yet breeding. The Organic Tomato Group indeed conducted Breeding Research </a:t>
            </a:r>
            <a:r>
              <a:rPr lang="en-GB" dirty="0">
                <a:latin typeface="Arial" panose="020B0604020202020204" pitchFamily="34" charset="0"/>
                <a:cs typeface="Arial" panose="020B0604020202020204" pitchFamily="34" charset="0"/>
              </a:rPr>
              <a:t>and Breeding</a:t>
            </a:r>
            <a:r>
              <a:rPr lang="en-GB" dirty="0">
                <a:solidFill>
                  <a:schemeClr val="tx1">
                    <a:lumMod val="50000"/>
                    <a:lumOff val="50000"/>
                  </a:schemeClr>
                </a:solidFill>
                <a:latin typeface="Arial" panose="020B0604020202020204" pitchFamily="34" charset="0"/>
                <a:cs typeface="Arial" panose="020B0604020202020204" pitchFamily="34" charset="0"/>
              </a:rPr>
              <a:t>: They selected and released outdoor tomato cultivars such as cv. ‘</a:t>
            </a:r>
            <a:r>
              <a:rPr lang="en-GB" dirty="0" err="1">
                <a:solidFill>
                  <a:schemeClr val="tx1">
                    <a:lumMod val="50000"/>
                    <a:lumOff val="50000"/>
                  </a:schemeClr>
                </a:solidFill>
                <a:latin typeface="Arial" panose="020B0604020202020204" pitchFamily="34" charset="0"/>
                <a:cs typeface="Arial" panose="020B0604020202020204" pitchFamily="34" charset="0"/>
              </a:rPr>
              <a:t>Vivarossa</a:t>
            </a:r>
            <a:r>
              <a:rPr lang="en-GB" dirty="0">
                <a:solidFill>
                  <a:schemeClr val="tx1">
                    <a:lumMod val="50000"/>
                    <a:lumOff val="50000"/>
                  </a:schemeClr>
                </a:solidFill>
                <a:latin typeface="Arial" panose="020B0604020202020204" pitchFamily="34" charset="0"/>
                <a:cs typeface="Arial" panose="020B0604020202020204" pitchFamily="34" charset="0"/>
              </a:rPr>
              <a:t> (B13)’.</a:t>
            </a:r>
          </a:p>
        </p:txBody>
      </p:sp>
      <p:sp>
        <p:nvSpPr>
          <p:cNvPr id="13" name="Textfeld 5"/>
          <p:cNvSpPr txBox="1"/>
          <p:nvPr/>
        </p:nvSpPr>
        <p:spPr>
          <a:xfrm>
            <a:off x="11255602" y="1950474"/>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76E0702-6518-4BA7-ADBB-C3A41143C47B}"/>
              </a:ext>
            </a:extLst>
          </p:cNvPr>
          <p:cNvSpPr txBox="1"/>
          <p:nvPr/>
        </p:nvSpPr>
        <p:spPr>
          <a:xfrm>
            <a:off x="77418" y="5130883"/>
            <a:ext cx="2912954"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https://s.gwdg.de/p9MaqK</a:t>
            </a:r>
          </a:p>
        </p:txBody>
      </p:sp>
    </p:spTree>
    <p:extLst>
      <p:ext uri="{BB962C8B-B14F-4D97-AF65-F5344CB8AC3E}">
        <p14:creationId xmlns:p14="http://schemas.microsoft.com/office/powerpoint/2010/main" val="135009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7426" y="66261"/>
            <a:ext cx="806305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Charles Darwin, Gregor Mendel, Ronal Fisher. What is their contribution to Plant </a:t>
            </a:r>
            <a:r>
              <a:rPr lang="en-GB" sz="2400" dirty="0">
                <a:solidFill>
                  <a:schemeClr val="tx1">
                    <a:lumMod val="50000"/>
                    <a:lumOff val="50000"/>
                  </a:schemeClr>
                </a:solidFill>
                <a:latin typeface="Arial" panose="020B0604020202020204" pitchFamily="34" charset="0"/>
                <a:cs typeface="Arial" panose="020B0604020202020204" pitchFamily="34" charset="0"/>
              </a:rPr>
              <a:t>and Animal </a:t>
            </a:r>
            <a:r>
              <a:rPr lang="en-GB" sz="2400" dirty="0">
                <a:latin typeface="Arial" panose="020B0604020202020204" pitchFamily="34" charset="0"/>
                <a:cs typeface="Arial" panose="020B0604020202020204" pitchFamily="34" charset="0"/>
              </a:rPr>
              <a:t>Breeding? </a:t>
            </a:r>
          </a:p>
        </p:txBody>
      </p:sp>
      <p:grpSp>
        <p:nvGrpSpPr>
          <p:cNvPr id="15" name="Group 14"/>
          <p:cNvGrpSpPr/>
          <p:nvPr/>
        </p:nvGrpSpPr>
        <p:grpSpPr>
          <a:xfrm>
            <a:off x="72000" y="942561"/>
            <a:ext cx="8048485" cy="4232860"/>
            <a:chOff x="57426" y="942561"/>
            <a:chExt cx="8048485" cy="4232860"/>
          </a:xfrm>
        </p:grpSpPr>
        <p:pic>
          <p:nvPicPr>
            <p:cNvPr id="2062" name="Picture 14" descr="https://upload.wikimedia.org/wikipedia/commons/thumb/1/1a/Charles_Darwin_by_G._Richmond.jpg/200px-Charles_Darwin_by_G._Richmo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26" y="942561"/>
              <a:ext cx="2676526" cy="353301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Bild 4" descr="GregorMendel1822-18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3817" y="971997"/>
              <a:ext cx="2680253" cy="351078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7"/>
            <p:cNvSpPr>
              <a:spLocks noChangeArrowheads="1"/>
            </p:cNvSpPr>
            <p:nvPr/>
          </p:nvSpPr>
          <p:spPr bwMode="auto">
            <a:xfrm>
              <a:off x="5618922" y="4501293"/>
              <a:ext cx="2486989"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Sir Ronald Fisher (1890-1962)</a:t>
              </a: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sharpenSoften amount="-30000"/>
                      </a14:imgEffect>
                      <a14:imgEffect>
                        <a14:brightnessContrast bright="37000"/>
                      </a14:imgEffect>
                    </a14:imgLayer>
                  </a14:imgProps>
                </a:ext>
                <a:ext uri="{28A0092B-C50C-407E-A947-70E740481C1C}">
                  <a14:useLocalDpi xmlns:a14="http://schemas.microsoft.com/office/drawing/2010/main" val="0"/>
                </a:ext>
              </a:extLst>
            </a:blip>
            <a:stretch>
              <a:fillRect/>
            </a:stretch>
          </p:blipFill>
          <p:spPr>
            <a:xfrm>
              <a:off x="5602768" y="971997"/>
              <a:ext cx="2503143" cy="3509562"/>
            </a:xfrm>
            <a:prstGeom prst="rect">
              <a:avLst/>
            </a:prstGeom>
            <a:effectLst>
              <a:outerShdw blurRad="50800" dist="38100" dir="2700000" algn="tl" rotWithShape="0">
                <a:prstClr val="black">
                  <a:alpha val="40000"/>
                </a:prstClr>
              </a:outerShdw>
            </a:effectLst>
          </p:spPr>
        </p:pic>
        <p:sp>
          <p:nvSpPr>
            <p:cNvPr id="22" name="Rectangle 17"/>
            <p:cNvSpPr>
              <a:spLocks noChangeArrowheads="1"/>
            </p:cNvSpPr>
            <p:nvPr/>
          </p:nvSpPr>
          <p:spPr bwMode="auto">
            <a:xfrm>
              <a:off x="57426" y="4529090"/>
              <a:ext cx="2676526"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dirty="0">
                  <a:ea typeface="Times New Roman" panose="02020603050405020304" pitchFamily="18" charset="0"/>
                  <a:cs typeface="Arial" panose="020B0604020202020204" pitchFamily="34" charset="0"/>
                </a:rPr>
                <a:t>Charles Darwin</a:t>
              </a:r>
            </a:p>
            <a:p>
              <a:pPr lvl="0" algn="ctr"/>
              <a:r>
                <a:rPr lang="en-GB" altLang="en-US" dirty="0">
                  <a:cs typeface="Arial" panose="020B0604020202020204" pitchFamily="34" charset="0"/>
                </a:rPr>
                <a:t>1809-1882</a:t>
              </a:r>
              <a:endParaRPr kumimoji="0" lang="en-GB" altLang="en-US" i="0" u="none" strike="noStrike" cap="none" normalizeH="0" baseline="0" dirty="0">
                <a:ln>
                  <a:noFill/>
                </a:ln>
                <a:effectLst/>
                <a:cs typeface="Arial" panose="020B0604020202020204" pitchFamily="34" charset="0"/>
              </a:endParaRPr>
            </a:p>
          </p:txBody>
        </p:sp>
        <p:sp>
          <p:nvSpPr>
            <p:cNvPr id="23" name="Rectangle 17"/>
            <p:cNvSpPr>
              <a:spLocks noChangeArrowheads="1"/>
            </p:cNvSpPr>
            <p:nvPr/>
          </p:nvSpPr>
          <p:spPr bwMode="auto">
            <a:xfrm>
              <a:off x="2823817" y="4529089"/>
              <a:ext cx="2680253"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dirty="0">
                  <a:ea typeface="Times New Roman" panose="02020603050405020304" pitchFamily="18" charset="0"/>
                  <a:cs typeface="Arial" panose="020B0604020202020204" pitchFamily="34" charset="0"/>
                </a:rPr>
                <a:t>Gregor Mendel</a:t>
              </a:r>
            </a:p>
            <a:p>
              <a:pPr lvl="0" algn="ctr"/>
              <a:r>
                <a:rPr lang="en-GB" altLang="en-US" dirty="0">
                  <a:ea typeface="Times New Roman" panose="02020603050405020304" pitchFamily="18" charset="0"/>
                  <a:cs typeface="Arial" panose="020B0604020202020204" pitchFamily="34" charset="0"/>
                </a:rPr>
                <a:t>1822-1884</a:t>
              </a:r>
              <a:endParaRPr lang="en-GB" altLang="en-US" dirty="0"/>
            </a:p>
          </p:txBody>
        </p:sp>
      </p:grpSp>
      <p:sp>
        <p:nvSpPr>
          <p:cNvPr id="9" name="TextBox 8"/>
          <p:cNvSpPr txBox="1"/>
          <p:nvPr/>
        </p:nvSpPr>
        <p:spPr>
          <a:xfrm>
            <a:off x="72000" y="5600832"/>
            <a:ext cx="8048485"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https://en.wikipedia.org/wiki/Charles_Darwin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https://de.wikipedia.org/wiki/Gregor_Mendel</a:t>
            </a:r>
          </a:p>
          <a:p>
            <a:r>
              <a:rPr lang="en-GB" dirty="0">
                <a:latin typeface="Arial" panose="020B0604020202020204" pitchFamily="34" charset="0"/>
                <a:cs typeface="Arial" panose="020B0604020202020204" pitchFamily="34" charset="0"/>
              </a:rPr>
              <a:t>https://en.wikipedia.org/wiki/Ronald_Fisher</a:t>
            </a:r>
          </a:p>
        </p:txBody>
      </p:sp>
      <p:sp>
        <p:nvSpPr>
          <p:cNvPr id="17" name="TextBox 16"/>
          <p:cNvSpPr txBox="1"/>
          <p:nvPr/>
        </p:nvSpPr>
        <p:spPr>
          <a:xfrm>
            <a:off x="8235337" y="337853"/>
            <a:ext cx="3894820"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Darwin</a:t>
            </a:r>
            <a:r>
              <a:rPr lang="en-GB" dirty="0">
                <a:latin typeface="Arial" panose="020B0604020202020204" pitchFamily="34" charset="0"/>
                <a:cs typeface="Arial" panose="020B0604020202020204" pitchFamily="34" charset="0"/>
              </a:rPr>
              <a:t> taught us that genetic diver-</a:t>
            </a:r>
            <a:r>
              <a:rPr lang="en-GB" dirty="0" err="1">
                <a:latin typeface="Arial" panose="020B0604020202020204" pitchFamily="34" charset="0"/>
                <a:cs typeface="Arial" panose="020B0604020202020204" pitchFamily="34" charset="0"/>
              </a:rPr>
              <a:t>sity</a:t>
            </a:r>
            <a:r>
              <a:rPr lang="en-GB" dirty="0">
                <a:latin typeface="Arial" panose="020B0604020202020204" pitchFamily="34" charset="0"/>
                <a:cs typeface="Arial" panose="020B0604020202020204" pitchFamily="34" charset="0"/>
              </a:rPr>
              <a:t>, in combination with the </a:t>
            </a:r>
            <a:r>
              <a:rPr lang="en-GB" dirty="0" err="1">
                <a:latin typeface="Arial" panose="020B0604020202020204" pitchFamily="34" charset="0"/>
                <a:cs typeface="Arial" panose="020B0604020202020204" pitchFamily="34" charset="0"/>
              </a:rPr>
              <a:t>limi-tation</a:t>
            </a:r>
            <a:r>
              <a:rPr lang="en-GB" dirty="0">
                <a:latin typeface="Arial" panose="020B0604020202020204" pitchFamily="34" charset="0"/>
                <a:cs typeface="Arial" panose="020B0604020202020204" pitchFamily="34" charset="0"/>
              </a:rPr>
              <a:t> of eco-niches’ resources, means that of the large number of offspring only those who happen to be relatively better adapted to the conditions-of-live will be parents for future generations; and that such better adaptation is inherited. Darwin did not know the biological source and path of  such genetic diversity.</a:t>
            </a:r>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Mendel</a:t>
            </a:r>
            <a:r>
              <a:rPr lang="en-GB" dirty="0">
                <a:latin typeface="Arial" panose="020B0604020202020204" pitchFamily="34" charset="0"/>
                <a:cs typeface="Arial" panose="020B0604020202020204" pitchFamily="34" charset="0"/>
              </a:rPr>
              <a:t> showed that there are here-</a:t>
            </a:r>
            <a:r>
              <a:rPr lang="en-GB" dirty="0" err="1">
                <a:latin typeface="Arial" panose="020B0604020202020204" pitchFamily="34" charset="0"/>
                <a:cs typeface="Arial" panose="020B0604020202020204" pitchFamily="34" charset="0"/>
              </a:rPr>
              <a:t>ditary</a:t>
            </a:r>
            <a:r>
              <a:rPr lang="en-GB" dirty="0">
                <a:latin typeface="Arial" panose="020B0604020202020204" pitchFamily="34" charset="0"/>
                <a:cs typeface="Arial" panose="020B0604020202020204" pitchFamily="34" charset="0"/>
              </a:rPr>
              <a:t> factors (‘genes’) that pass un-changed through the generations and are recombined afresh each time, and which can remain un-no-</a:t>
            </a:r>
            <a:r>
              <a:rPr lang="en-GB" dirty="0" err="1">
                <a:latin typeface="Arial" panose="020B0604020202020204" pitchFamily="34" charset="0"/>
                <a:cs typeface="Arial" panose="020B0604020202020204" pitchFamily="34" charset="0"/>
              </a:rPr>
              <a:t>ticed</a:t>
            </a:r>
            <a:r>
              <a:rPr lang="en-GB" dirty="0">
                <a:latin typeface="Arial" panose="020B0604020202020204" pitchFamily="34" charset="0"/>
                <a:cs typeface="Arial" panose="020B0604020202020204" pitchFamily="34" charset="0"/>
              </a:rPr>
              <a:t> due to recessive gene action. Mendel was only able to trace the genetics of qualitative </a:t>
            </a:r>
            <a:r>
              <a:rPr lang="en-GB" dirty="0" err="1">
                <a:latin typeface="Arial" panose="020B0604020202020204" pitchFamily="34" charset="0"/>
                <a:cs typeface="Arial" panose="020B0604020202020204" pitchFamily="34" charset="0"/>
              </a:rPr>
              <a:t>characteris-ics</a:t>
            </a:r>
            <a:r>
              <a:rPr lang="en-GB" dirty="0">
                <a:latin typeface="Arial" panose="020B0604020202020204" pitchFamily="34" charset="0"/>
                <a:cs typeface="Arial" panose="020B0604020202020204" pitchFamily="34" charset="0"/>
              </a:rPr>
              <a:t> such as colours and shapes.</a:t>
            </a:r>
          </a:p>
        </p:txBody>
      </p:sp>
      <p:sp>
        <p:nvSpPr>
          <p:cNvPr id="14" name="Textfeld 5"/>
          <p:cNvSpPr txBox="1"/>
          <p:nvPr/>
        </p:nvSpPr>
        <p:spPr>
          <a:xfrm>
            <a:off x="5518644" y="6338722"/>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0330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p:cNvSpPr>
            <a:spLocks noChangeArrowheads="1"/>
          </p:cNvSpPr>
          <p:nvPr/>
        </p:nvSpPr>
        <p:spPr bwMode="auto">
          <a:xfrm>
            <a:off x="1378226" y="132939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8" name="TextBox 7"/>
          <p:cNvSpPr txBox="1"/>
          <p:nvPr/>
        </p:nvSpPr>
        <p:spPr>
          <a:xfrm>
            <a:off x="57426" y="66261"/>
            <a:ext cx="806305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Charles Darwin, Gregor Mendel, Ronal Fisher. Their fin-dings are the foundation of Applied Genetics &amp; Breeding.</a:t>
            </a:r>
          </a:p>
        </p:txBody>
      </p:sp>
      <p:grpSp>
        <p:nvGrpSpPr>
          <p:cNvPr id="15" name="Group 14"/>
          <p:cNvGrpSpPr/>
          <p:nvPr/>
        </p:nvGrpSpPr>
        <p:grpSpPr>
          <a:xfrm>
            <a:off x="72000" y="942561"/>
            <a:ext cx="8048485" cy="4232860"/>
            <a:chOff x="57426" y="942561"/>
            <a:chExt cx="8048485" cy="4232860"/>
          </a:xfrm>
        </p:grpSpPr>
        <p:pic>
          <p:nvPicPr>
            <p:cNvPr id="2062" name="Picture 14" descr="https://upload.wikimedia.org/wikipedia/commons/thumb/1/1a/Charles_Darwin_by_G._Richmond.jpg/200px-Charles_Darwin_by_G._Richmo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26" y="942561"/>
              <a:ext cx="2676526" cy="353301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Bild 4" descr="GregorMendel1822-18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3817" y="971997"/>
              <a:ext cx="2680253" cy="351078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7"/>
            <p:cNvSpPr>
              <a:spLocks noChangeArrowheads="1"/>
            </p:cNvSpPr>
            <p:nvPr/>
          </p:nvSpPr>
          <p:spPr bwMode="auto">
            <a:xfrm>
              <a:off x="5618922" y="4501293"/>
              <a:ext cx="2486989"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Sir Ronald Fisher (1890-1962)</a:t>
              </a: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sharpenSoften amount="-30000"/>
                      </a14:imgEffect>
                      <a14:imgEffect>
                        <a14:brightnessContrast bright="37000"/>
                      </a14:imgEffect>
                    </a14:imgLayer>
                  </a14:imgProps>
                </a:ext>
                <a:ext uri="{28A0092B-C50C-407E-A947-70E740481C1C}">
                  <a14:useLocalDpi xmlns:a14="http://schemas.microsoft.com/office/drawing/2010/main" val="0"/>
                </a:ext>
              </a:extLst>
            </a:blip>
            <a:stretch>
              <a:fillRect/>
            </a:stretch>
          </p:blipFill>
          <p:spPr>
            <a:xfrm>
              <a:off x="5602768" y="971997"/>
              <a:ext cx="2503143" cy="3509562"/>
            </a:xfrm>
            <a:prstGeom prst="rect">
              <a:avLst/>
            </a:prstGeom>
            <a:effectLst>
              <a:outerShdw blurRad="50800" dist="38100" dir="2700000" algn="tl" rotWithShape="0">
                <a:prstClr val="black">
                  <a:alpha val="40000"/>
                </a:prstClr>
              </a:outerShdw>
            </a:effectLst>
          </p:spPr>
        </p:pic>
        <p:sp>
          <p:nvSpPr>
            <p:cNvPr id="22" name="Rectangle 17"/>
            <p:cNvSpPr>
              <a:spLocks noChangeArrowheads="1"/>
            </p:cNvSpPr>
            <p:nvPr/>
          </p:nvSpPr>
          <p:spPr bwMode="auto">
            <a:xfrm>
              <a:off x="57426" y="4529090"/>
              <a:ext cx="2676526"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dirty="0">
                  <a:ea typeface="Times New Roman" panose="02020603050405020304" pitchFamily="18" charset="0"/>
                  <a:cs typeface="Arial" panose="020B0604020202020204" pitchFamily="34" charset="0"/>
                </a:rPr>
                <a:t>Charles Darwin</a:t>
              </a:r>
            </a:p>
            <a:p>
              <a:pPr lvl="0" algn="ctr"/>
              <a:r>
                <a:rPr lang="en-GB" altLang="en-US" dirty="0">
                  <a:cs typeface="Arial" panose="020B0604020202020204" pitchFamily="34" charset="0"/>
                </a:rPr>
                <a:t>1809-1882</a:t>
              </a:r>
              <a:endParaRPr kumimoji="0" lang="en-GB" altLang="en-US" i="0" u="none" strike="noStrike" cap="none" normalizeH="0" baseline="0" dirty="0">
                <a:ln>
                  <a:noFill/>
                </a:ln>
                <a:effectLst/>
                <a:cs typeface="Arial" panose="020B0604020202020204" pitchFamily="34" charset="0"/>
              </a:endParaRPr>
            </a:p>
          </p:txBody>
        </p:sp>
        <p:sp>
          <p:nvSpPr>
            <p:cNvPr id="23" name="Rectangle 17"/>
            <p:cNvSpPr>
              <a:spLocks noChangeArrowheads="1"/>
            </p:cNvSpPr>
            <p:nvPr/>
          </p:nvSpPr>
          <p:spPr bwMode="auto">
            <a:xfrm>
              <a:off x="2823817" y="4529089"/>
              <a:ext cx="2680253"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en-US" dirty="0">
                  <a:ea typeface="Times New Roman" panose="02020603050405020304" pitchFamily="18" charset="0"/>
                  <a:cs typeface="Arial" panose="020B0604020202020204" pitchFamily="34" charset="0"/>
                </a:rPr>
                <a:t>Gregor Mendel</a:t>
              </a:r>
            </a:p>
            <a:p>
              <a:pPr lvl="0" algn="ctr"/>
              <a:r>
                <a:rPr lang="en-GB" altLang="en-US" dirty="0">
                  <a:ea typeface="Times New Roman" panose="02020603050405020304" pitchFamily="18" charset="0"/>
                  <a:cs typeface="Arial" panose="020B0604020202020204" pitchFamily="34" charset="0"/>
                </a:rPr>
                <a:t>1822-1884</a:t>
              </a:r>
              <a:endParaRPr lang="en-GB" altLang="en-US" dirty="0"/>
            </a:p>
          </p:txBody>
        </p:sp>
      </p:grpSp>
      <p:sp>
        <p:nvSpPr>
          <p:cNvPr id="9" name="TextBox 8"/>
          <p:cNvSpPr txBox="1"/>
          <p:nvPr/>
        </p:nvSpPr>
        <p:spPr>
          <a:xfrm>
            <a:off x="72000" y="5300896"/>
            <a:ext cx="8048485"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https://en.wikipedia.org/wiki/Charles_Darwin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https://de.wikipedia.org/wiki/Gregor_Mendel</a:t>
            </a:r>
          </a:p>
          <a:p>
            <a:r>
              <a:rPr lang="en-GB" dirty="0">
                <a:latin typeface="Arial" panose="020B0604020202020204" pitchFamily="34" charset="0"/>
                <a:cs typeface="Arial" panose="020B0604020202020204" pitchFamily="34" charset="0"/>
              </a:rPr>
              <a:t>https://en.wikipedia.org/wiki/Ronald_Fisher</a:t>
            </a:r>
          </a:p>
          <a:p>
            <a:r>
              <a:rPr lang="en-GB"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Mayr</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 1982: The growth of biological thought. Cambridge, Massachusetts. </a:t>
            </a:r>
          </a:p>
          <a:p>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ISBN 0-674-36445-7</a:t>
            </a:r>
          </a:p>
        </p:txBody>
      </p:sp>
      <p:sp>
        <p:nvSpPr>
          <p:cNvPr id="17" name="TextBox 16"/>
          <p:cNvSpPr txBox="1"/>
          <p:nvPr/>
        </p:nvSpPr>
        <p:spPr>
          <a:xfrm>
            <a:off x="8210350" y="222583"/>
            <a:ext cx="3894820" cy="65556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Although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Darwin</a:t>
            </a:r>
            <a:r>
              <a:rPr lang="en-GB" dirty="0">
                <a:latin typeface="Arial" panose="020B0604020202020204" pitchFamily="34" charset="0"/>
                <a:cs typeface="Arial" panose="020B0604020202020204" pitchFamily="34" charset="0"/>
              </a:rPr>
              <a:t> plus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Mendel</a:t>
            </a:r>
            <a:r>
              <a:rPr lang="en-GB" dirty="0">
                <a:latin typeface="Arial" panose="020B0604020202020204" pitchFamily="34" charset="0"/>
                <a:cs typeface="Arial" panose="020B0604020202020204" pitchFamily="34" charset="0"/>
              </a:rPr>
              <a:t> explain much of the making and change and evolution and </a:t>
            </a:r>
            <a:r>
              <a:rPr lang="en-GB" dirty="0" err="1">
                <a:latin typeface="Arial" panose="020B0604020202020204" pitchFamily="34" charset="0"/>
                <a:cs typeface="Arial" panose="020B0604020202020204" pitchFamily="34" charset="0"/>
              </a:rPr>
              <a:t>exploita-tion</a:t>
            </a:r>
            <a:r>
              <a:rPr lang="en-GB" dirty="0">
                <a:latin typeface="Arial" panose="020B0604020202020204" pitchFamily="34" charset="0"/>
                <a:cs typeface="Arial" panose="020B0604020202020204" pitchFamily="34" charset="0"/>
              </a:rPr>
              <a:t> of genetic diversity, they could not explain the inheritance of </a:t>
            </a:r>
            <a:r>
              <a:rPr lang="en-GB" dirty="0" err="1">
                <a:latin typeface="Arial" panose="020B0604020202020204" pitchFamily="34" charset="0"/>
                <a:cs typeface="Arial" panose="020B0604020202020204" pitchFamily="34" charset="0"/>
              </a:rPr>
              <a:t>quanti-tative</a:t>
            </a:r>
            <a:r>
              <a:rPr lang="en-GB" dirty="0">
                <a:latin typeface="Arial" panose="020B0604020202020204" pitchFamily="34" charset="0"/>
                <a:cs typeface="Arial" panose="020B0604020202020204" pitchFamily="34" charset="0"/>
              </a:rPr>
              <a:t> traits, such as number of off-spring (litter size; grain yield).</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Ronal Fischer </a:t>
            </a:r>
            <a:r>
              <a:rPr lang="en-GB" dirty="0">
                <a:latin typeface="Arial" panose="020B0604020202020204" pitchFamily="34" charset="0"/>
                <a:cs typeface="Arial" panose="020B0604020202020204" pitchFamily="34" charset="0"/>
              </a:rPr>
              <a:t>used statistics to overcome the gap. The clue was his assumption that </a:t>
            </a:r>
            <a:r>
              <a:rPr lang="en-GB" dirty="0">
                <a:solidFill>
                  <a:srgbClr val="0000FF"/>
                </a:solidFill>
                <a:latin typeface="Arial" panose="020B0604020202020204" pitchFamily="34" charset="0"/>
                <a:cs typeface="Arial" panose="020B0604020202020204" pitchFamily="34" charset="0"/>
              </a:rPr>
              <a:t>a very high number of ‘Mendelian’ factors jointly control and inherit the genetic (and </a:t>
            </a:r>
            <a:r>
              <a:rPr lang="en-GB" dirty="0" err="1">
                <a:solidFill>
                  <a:srgbClr val="0000FF"/>
                </a:solidFill>
                <a:latin typeface="Arial" panose="020B0604020202020204" pitchFamily="34" charset="0"/>
                <a:cs typeface="Arial" panose="020B0604020202020204" pitchFamily="34" charset="0"/>
              </a:rPr>
              <a:t>pheno-typic</a:t>
            </a:r>
            <a:r>
              <a:rPr lang="en-GB" dirty="0">
                <a:solidFill>
                  <a:srgbClr val="0000FF"/>
                </a:solidFill>
                <a:latin typeface="Arial" panose="020B0604020202020204" pitchFamily="34" charset="0"/>
                <a:cs typeface="Arial" panose="020B0604020202020204" pitchFamily="34" charset="0"/>
              </a:rPr>
              <a:t>) variation. These factors (‘genes’) each contribute very little (Infinitesimal Model); </a:t>
            </a:r>
            <a:r>
              <a:rPr lang="en-GB" dirty="0">
                <a:latin typeface="Arial" panose="020B0604020202020204" pitchFamily="34" charset="0"/>
                <a:cs typeface="Arial" panose="020B0604020202020204" pitchFamily="34" charset="0"/>
              </a:rPr>
              <a:t>their small effects are in addition impacted by environment. </a:t>
            </a:r>
            <a:r>
              <a:rPr lang="en-GB" dirty="0">
                <a:solidFill>
                  <a:schemeClr val="tx1">
                    <a:lumMod val="50000"/>
                    <a:lumOff val="50000"/>
                  </a:schemeClr>
                </a:solidFill>
                <a:latin typeface="Arial" panose="020B0604020202020204" pitchFamily="34" charset="0"/>
                <a:cs typeface="Arial" panose="020B0604020202020204" pitchFamily="34" charset="0"/>
              </a:rPr>
              <a:t>This concept made the foundation of Modern Breeding and Quantitative Genetics.</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Watson-Crick’s (1953) discovery of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DNA</a:t>
            </a:r>
            <a:r>
              <a:rPr lang="en-GB" dirty="0">
                <a:solidFill>
                  <a:schemeClr val="tx1">
                    <a:lumMod val="50000"/>
                    <a:lumOff val="50000"/>
                  </a:schemeClr>
                </a:solidFill>
                <a:latin typeface="Arial" panose="020B0604020202020204" pitchFamily="34" charset="0"/>
                <a:cs typeface="Arial" panose="020B0604020202020204" pitchFamily="34" charset="0"/>
              </a:rPr>
              <a:t> was firstly important for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Genetics.</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4" name="Textfeld 5"/>
          <p:cNvSpPr txBox="1"/>
          <p:nvPr/>
        </p:nvSpPr>
        <p:spPr>
          <a:xfrm>
            <a:off x="11650136" y="31048"/>
            <a:ext cx="5080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7250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19458"/>
            <a:ext cx="4183270" cy="5894857"/>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53008" y="39757"/>
            <a:ext cx="1205064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Breeding may be presented as two parts: (1) Plant Breeding </a:t>
            </a:r>
            <a:r>
              <a:rPr lang="en-GB" sz="2400" dirty="0">
                <a:highlight>
                  <a:srgbClr val="FFFF00"/>
                </a:highlight>
                <a:latin typeface="Arial" panose="020B0604020202020204" pitchFamily="34" charset="0"/>
                <a:cs typeface="Arial" panose="020B0604020202020204" pitchFamily="34" charset="0"/>
              </a:rPr>
              <a:t>Method</a:t>
            </a:r>
            <a:r>
              <a:rPr lang="en-GB" sz="2400" dirty="0">
                <a:latin typeface="Arial" panose="020B0604020202020204" pitchFamily="34" charset="0"/>
                <a:cs typeface="Arial" panose="020B0604020202020204" pitchFamily="34" charset="0"/>
              </a:rPr>
              <a:t>ology and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(2) Specific Plant Breeding (ISBN: 978-0-813-82428-4).</a:t>
            </a:r>
          </a:p>
        </p:txBody>
      </p:sp>
      <p:sp>
        <p:nvSpPr>
          <p:cNvPr id="11" name="TextBox 10"/>
          <p:cNvSpPr txBox="1"/>
          <p:nvPr/>
        </p:nvSpPr>
        <p:spPr>
          <a:xfrm>
            <a:off x="4329043" y="1139688"/>
            <a:ext cx="7774608"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Sleper</a:t>
            </a:r>
            <a:r>
              <a:rPr lang="en-GB" dirty="0">
                <a:latin typeface="Arial" panose="020B0604020202020204" pitchFamily="34" charset="0"/>
                <a:cs typeface="Arial" panose="020B0604020202020204" pitchFamily="34" charset="0"/>
              </a:rPr>
              <a:t> and </a:t>
            </a:r>
            <a:r>
              <a:rPr lang="en-GB" dirty="0" err="1">
                <a:latin typeface="Arial" panose="020B0604020202020204" pitchFamily="34" charset="0"/>
                <a:cs typeface="Arial" panose="020B0604020202020204" pitchFamily="34" charset="0"/>
              </a:rPr>
              <a:t>Poehlman</a:t>
            </a:r>
            <a:r>
              <a:rPr lang="en-GB" dirty="0">
                <a:latin typeface="Arial" panose="020B0604020202020204" pitchFamily="34" charset="0"/>
                <a:cs typeface="Arial" panose="020B0604020202020204" pitchFamily="34" charset="0"/>
              </a:rPr>
              <a:t> (2006), as an example, started the topic with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Plant Breeding </a:t>
            </a:r>
            <a:r>
              <a:rPr lang="en-GB"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Method</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ology</a:t>
            </a:r>
            <a:r>
              <a:rPr lang="en-GB" dirty="0">
                <a:latin typeface="Arial" panose="020B0604020202020204" pitchFamily="34" charset="0"/>
                <a:cs typeface="Arial" panose="020B0604020202020204" pitchFamily="34" charset="0"/>
              </a:rPr>
              <a:t>, focussing on topics such as: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What is Plant Breeding?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The Genetic Basis of Plant Breeding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Repro-</a:t>
            </a:r>
            <a:r>
              <a:rPr lang="en-GB" dirty="0" err="1">
                <a:latin typeface="Arial" panose="020B0604020202020204" pitchFamily="34" charset="0"/>
                <a:cs typeface="Arial" panose="020B0604020202020204" pitchFamily="34" charset="0"/>
              </a:rPr>
              <a:t>duction</a:t>
            </a:r>
            <a:r>
              <a:rPr lang="en-GB" dirty="0">
                <a:latin typeface="Arial" panose="020B0604020202020204" pitchFamily="34" charset="0"/>
                <a:cs typeface="Arial" panose="020B0604020202020204" pitchFamily="34" charset="0"/>
              </a:rPr>
              <a:t> in Crop Plants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Quantitative Inheritance in Plant Breeding ... </a:t>
            </a:r>
            <a:br>
              <a:rPr lang="en-GB" dirty="0">
                <a:latin typeface="Arial" panose="020B0604020202020204" pitchFamily="34" charset="0"/>
                <a:cs typeface="Arial" panose="020B0604020202020204" pitchFamily="34" charset="0"/>
              </a:rPr>
            </a:b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 </a:t>
            </a:r>
            <a:r>
              <a:rPr lang="en-GB"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Methods</a:t>
            </a:r>
            <a:r>
              <a:rPr lang="en-GB" dirty="0">
                <a:latin typeface="Arial" panose="020B0604020202020204" pitchFamily="34" charset="0"/>
                <a:cs typeface="Arial" panose="020B0604020202020204" pitchFamily="34" charset="0"/>
              </a:rPr>
              <a:t> in Plant Breeding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Breeding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Self-Pollinated</a:t>
            </a:r>
            <a:r>
              <a:rPr lang="en-GB" dirty="0">
                <a:latin typeface="Arial" panose="020B0604020202020204" pitchFamily="34" charset="0"/>
                <a:cs typeface="Arial" panose="020B0604020202020204" pitchFamily="34" charset="0"/>
              </a:rPr>
              <a:t> Crops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Breeding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Cross-Pollinated</a:t>
            </a:r>
            <a:r>
              <a:rPr lang="en-GB" dirty="0">
                <a:latin typeface="Arial" panose="020B0604020202020204" pitchFamily="34" charset="0"/>
                <a:cs typeface="Arial" panose="020B0604020202020204" pitchFamily="34" charset="0"/>
              </a:rPr>
              <a:t> Crops </a:t>
            </a:r>
            <a:r>
              <a:rPr lang="en-GB" dirty="0">
                <a:latin typeface="Arial" panose="020B0604020202020204" pitchFamily="34" charset="0"/>
                <a:cs typeface="Arial" panose="020B0604020202020204" pitchFamily="34" charset="0"/>
                <a:sym typeface="Wingdings" panose="05000000000000000000" pitchFamily="2" charset="2"/>
              </a:rPr>
              <a:t> Breeding </a:t>
            </a:r>
            <a:r>
              <a:rPr lang="en-GB"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Clonally Propagated </a:t>
            </a:r>
            <a:r>
              <a:rPr lang="en-GB" dirty="0">
                <a:latin typeface="Arial" panose="020B0604020202020204" pitchFamily="34" charset="0"/>
                <a:cs typeface="Arial" panose="020B0604020202020204" pitchFamily="34" charset="0"/>
              </a:rPr>
              <a:t>Crops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Breeding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Cultivars</a:t>
            </a:r>
            <a:r>
              <a:rPr lang="en-GB"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They then continued with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 Plant Breeding</a:t>
            </a:r>
            <a:r>
              <a:rPr lang="en-GB" dirty="0">
                <a:latin typeface="Arial" panose="020B0604020202020204" pitchFamily="34" charset="0"/>
                <a:cs typeface="Arial" panose="020B0604020202020204" pitchFamily="34" charset="0"/>
              </a:rPr>
              <a:t>, i.e. explaining species-specific breeding features, peculiarities, objectives, constraints. </a:t>
            </a:r>
          </a:p>
          <a:p>
            <a:r>
              <a:rPr lang="en-GB" dirty="0">
                <a:latin typeface="Arial" panose="020B0604020202020204" pitchFamily="34" charset="0"/>
                <a:cs typeface="Arial" panose="020B0604020202020204" pitchFamily="34" charset="0"/>
              </a:rPr>
              <a:t>They chose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wheat</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rice</a:t>
            </a:r>
            <a:r>
              <a:rPr lang="en-GB" dirty="0">
                <a:latin typeface="Arial" panose="020B0604020202020204" pitchFamily="34" charset="0"/>
                <a:cs typeface="Arial" panose="020B0604020202020204" pitchFamily="34" charset="0"/>
              </a:rPr>
              <a:t> and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soybean</a:t>
            </a:r>
            <a:r>
              <a:rPr lang="en-GB" dirty="0">
                <a:latin typeface="Arial" panose="020B0604020202020204" pitchFamily="34" charset="0"/>
                <a:cs typeface="Arial" panose="020B0604020202020204" pitchFamily="34" charset="0"/>
              </a:rPr>
              <a:t> to present the category of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Line</a:t>
            </a:r>
            <a:r>
              <a:rPr lang="en-GB" dirty="0">
                <a:latin typeface="Arial" panose="020B0604020202020204" pitchFamily="34" charset="0"/>
                <a:cs typeface="Arial" panose="020B0604020202020204" pitchFamily="34" charset="0"/>
              </a:rPr>
              <a:t> Breeding (self-fertilizing crops). </a:t>
            </a:r>
            <a:br>
              <a:rPr lang="en-GB" dirty="0">
                <a:latin typeface="Arial" panose="020B0604020202020204" pitchFamily="34" charset="0"/>
                <a:cs typeface="Arial" panose="020B0604020202020204" pitchFamily="34" charset="0"/>
              </a:rPr>
            </a:br>
            <a:r>
              <a:rPr lang="en-GB" dirty="0">
                <a:solidFill>
                  <a:srgbClr val="C00000"/>
                </a:solidFill>
                <a:latin typeface="Arial" panose="020B0604020202020204" pitchFamily="34" charset="0"/>
                <a:cs typeface="Arial" panose="020B0604020202020204" pitchFamily="34" charset="0"/>
              </a:rPr>
              <a:t>They chose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maize</a:t>
            </a:r>
            <a:r>
              <a:rPr lang="en-GB" dirty="0">
                <a:solidFill>
                  <a:srgbClr val="C00000"/>
                </a:solidFill>
                <a:latin typeface="Arial" panose="020B0604020202020204" pitchFamily="34" charset="0"/>
                <a:cs typeface="Arial" panose="020B0604020202020204" pitchFamily="34" charset="0"/>
              </a:rPr>
              <a:t> and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sorghum</a:t>
            </a:r>
            <a:r>
              <a:rPr lang="en-GB" dirty="0">
                <a:solidFill>
                  <a:srgbClr val="C00000"/>
                </a:solidFill>
                <a:latin typeface="Arial" panose="020B0604020202020204" pitchFamily="34" charset="0"/>
                <a:cs typeface="Arial" panose="020B0604020202020204" pitchFamily="34" charset="0"/>
              </a:rPr>
              <a:t> to present the category of </a:t>
            </a:r>
            <a:br>
              <a:rPr lang="en-GB" dirty="0">
                <a:solidFill>
                  <a:srgbClr val="C00000"/>
                </a:solidFill>
                <a:latin typeface="Arial" panose="020B0604020202020204" pitchFamily="34" charset="0"/>
                <a:cs typeface="Arial" panose="020B0604020202020204" pitchFamily="34" charset="0"/>
              </a:rPr>
            </a:br>
            <a:r>
              <a:rPr lang="en-GB" dirty="0">
                <a:solidFill>
                  <a:srgbClr val="C00000"/>
                </a:solidFill>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a:t>
            </a:r>
            <a:r>
              <a:rPr lang="en-GB" dirty="0">
                <a:solidFill>
                  <a:srgbClr val="C00000"/>
                </a:solidFill>
                <a:latin typeface="Arial" panose="020B0604020202020204" pitchFamily="34" charset="0"/>
                <a:cs typeface="Arial" panose="020B0604020202020204" pitchFamily="34" charset="0"/>
              </a:rPr>
              <a:t> Breeding (partly or fully outcrossing crops).</a:t>
            </a:r>
          </a:p>
          <a:p>
            <a:r>
              <a:rPr lang="en-GB" dirty="0">
                <a:solidFill>
                  <a:srgbClr val="006600"/>
                </a:solidFill>
                <a:latin typeface="Arial" panose="020B0604020202020204" pitchFamily="34" charset="0"/>
                <a:cs typeface="Arial" panose="020B0604020202020204" pitchFamily="34" charset="0"/>
              </a:rPr>
              <a:t>They presented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forage </a:t>
            </a:r>
            <a:r>
              <a:rPr lang="en-GB" dirty="0">
                <a:solidFill>
                  <a:srgbClr val="006600"/>
                </a:solidFill>
                <a:latin typeface="Arial" panose="020B0604020202020204" pitchFamily="34" charset="0"/>
                <a:cs typeface="Arial" panose="020B0604020202020204" pitchFamily="34" charset="0"/>
              </a:rPr>
              <a:t>crops as examples for </a:t>
            </a:r>
            <a:br>
              <a:rPr lang="en-GB" dirty="0">
                <a:solidFill>
                  <a:srgbClr val="006600"/>
                </a:solidFill>
                <a:latin typeface="Arial" panose="020B0604020202020204" pitchFamily="34" charset="0"/>
                <a:cs typeface="Arial" panose="020B0604020202020204" pitchFamily="34" charset="0"/>
              </a:rPr>
            </a:br>
            <a:r>
              <a:rPr lang="en-GB" dirty="0">
                <a:solidFill>
                  <a:srgbClr val="006600"/>
                </a:solidFill>
                <a:latin typeface="Arial" panose="020B0604020202020204" pitchFamily="34" charset="0"/>
                <a:cs typeface="Arial" panose="020B0604020202020204" pitchFamily="34" charset="0"/>
              </a:rPr>
              <a:t>♪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Population</a:t>
            </a:r>
            <a:r>
              <a:rPr lang="en-GB" dirty="0">
                <a:solidFill>
                  <a:srgbClr val="006600"/>
                </a:solidFill>
                <a:latin typeface="Arial" panose="020B0604020202020204" pitchFamily="34" charset="0"/>
                <a:cs typeface="Arial" panose="020B0604020202020204" pitchFamily="34" charset="0"/>
              </a:rPr>
              <a:t> Breeding (outcrossing crops).</a:t>
            </a:r>
          </a:p>
          <a:p>
            <a:r>
              <a:rPr lang="en-GB" dirty="0">
                <a:solidFill>
                  <a:srgbClr val="002060"/>
                </a:solidFill>
                <a:latin typeface="Arial" panose="020B0604020202020204" pitchFamily="34" charset="0"/>
                <a:cs typeface="Arial" panose="020B0604020202020204" pitchFamily="34" charset="0"/>
              </a:rPr>
              <a:t>They chose </a:t>
            </a:r>
            <a:r>
              <a:rPr lang="en-GB"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potato </a:t>
            </a:r>
            <a:r>
              <a:rPr lang="en-GB" dirty="0">
                <a:solidFill>
                  <a:srgbClr val="002060"/>
                </a:solidFill>
                <a:latin typeface="Arial" panose="020B0604020202020204" pitchFamily="34" charset="0"/>
                <a:cs typeface="Arial" panose="020B0604020202020204" pitchFamily="34" charset="0"/>
              </a:rPr>
              <a:t>and </a:t>
            </a:r>
            <a:r>
              <a:rPr lang="en-GB"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sugar cane </a:t>
            </a:r>
            <a:r>
              <a:rPr lang="en-GB" dirty="0">
                <a:solidFill>
                  <a:srgbClr val="002060"/>
                </a:solidFill>
                <a:latin typeface="Arial" panose="020B0604020202020204" pitchFamily="34" charset="0"/>
                <a:cs typeface="Arial" panose="020B0604020202020204" pitchFamily="34" charset="0"/>
              </a:rPr>
              <a:t>as example for </a:t>
            </a:r>
            <a:br>
              <a:rPr lang="en-GB" dirty="0">
                <a:solidFill>
                  <a:srgbClr val="002060"/>
                </a:solidFill>
                <a:latin typeface="Arial" panose="020B0604020202020204" pitchFamily="34" charset="0"/>
                <a:cs typeface="Arial" panose="020B0604020202020204" pitchFamily="34" charset="0"/>
              </a:rPr>
            </a:br>
            <a:r>
              <a:rPr lang="en-GB" dirty="0">
                <a:solidFill>
                  <a:srgbClr val="002060"/>
                </a:solidFill>
                <a:latin typeface="Arial" panose="020B0604020202020204" pitchFamily="34" charset="0"/>
                <a:cs typeface="Arial" panose="020B0604020202020204" pitchFamily="34" charset="0"/>
              </a:rPr>
              <a:t>♪ </a:t>
            </a:r>
            <a:r>
              <a:rPr lang="en-GB"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Clone </a:t>
            </a:r>
            <a:r>
              <a:rPr lang="en-GB" dirty="0">
                <a:solidFill>
                  <a:srgbClr val="002060"/>
                </a:solidFill>
                <a:latin typeface="Arial" panose="020B0604020202020204" pitchFamily="34" charset="0"/>
                <a:cs typeface="Arial" panose="020B0604020202020204" pitchFamily="34" charset="0"/>
              </a:rPr>
              <a:t>Breeding (vegetatively propagated crops).</a:t>
            </a:r>
          </a:p>
        </p:txBody>
      </p:sp>
      <p:sp>
        <p:nvSpPr>
          <p:cNvPr id="5"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8593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Box 224"/>
          <p:cNvSpPr txBox="1"/>
          <p:nvPr/>
        </p:nvSpPr>
        <p:spPr>
          <a:xfrm>
            <a:off x="5397500" y="5689092"/>
            <a:ext cx="6726765"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Each cycle‘s outcome can in addition be proposed as new candidate </a:t>
            </a:r>
            <a:r>
              <a:rPr lang="en-GB" dirty="0">
                <a:solidFill>
                  <a:srgbClr val="C00000"/>
                </a:solidFill>
                <a:latin typeface="Arial" panose="020B0604020202020204" pitchFamily="34" charset="0"/>
                <a:cs typeface="Arial" panose="020B0604020202020204" pitchFamily="34" charset="0"/>
              </a:rPr>
              <a:t>cultivar</a:t>
            </a:r>
            <a:r>
              <a:rPr lang="en-GB" dirty="0">
                <a:latin typeface="Arial" panose="020B0604020202020204" pitchFamily="34" charset="0"/>
                <a:cs typeface="Arial" panose="020B0604020202020204" pitchFamily="34" charset="0"/>
              </a:rPr>
              <a:t> (population cultivar) – hence, </a:t>
            </a:r>
            <a:r>
              <a:rPr lang="en-GB" dirty="0">
                <a:solidFill>
                  <a:srgbClr val="0000FF"/>
                </a:solidFill>
                <a:latin typeface="Arial" panose="020B0604020202020204" pitchFamily="34" charset="0"/>
                <a:cs typeface="Arial" panose="020B0604020202020204" pitchFamily="34" charset="0"/>
              </a:rPr>
              <a:t>Recurrent Selection </a:t>
            </a:r>
            <a:r>
              <a:rPr lang="en-GB" dirty="0">
                <a:latin typeface="Arial" panose="020B0604020202020204" pitchFamily="34" charset="0"/>
                <a:cs typeface="Arial" panose="020B0604020202020204" pitchFamily="34" charset="0"/>
              </a:rPr>
              <a:t>may overlap with </a:t>
            </a:r>
            <a:r>
              <a:rPr lang="en-GB" dirty="0">
                <a:solidFill>
                  <a:srgbClr val="C00000"/>
                </a:solidFill>
                <a:latin typeface="Arial" panose="020B0604020202020204" pitchFamily="34" charset="0"/>
                <a:cs typeface="Arial" panose="020B0604020202020204" pitchFamily="34" charset="0"/>
              </a:rPr>
              <a:t>Cultivar Development</a:t>
            </a:r>
            <a:r>
              <a:rPr lang="en-GB" dirty="0">
                <a:latin typeface="Arial" panose="020B0604020202020204" pitchFamily="34" charset="0"/>
                <a:cs typeface="Arial" panose="020B0604020202020204" pitchFamily="34" charset="0"/>
              </a:rPr>
              <a:t>.</a:t>
            </a:r>
          </a:p>
        </p:txBody>
      </p:sp>
      <p:grpSp>
        <p:nvGrpSpPr>
          <p:cNvPr id="228" name="Group 227"/>
          <p:cNvGrpSpPr/>
          <p:nvPr/>
        </p:nvGrpSpPr>
        <p:grpSpPr>
          <a:xfrm>
            <a:off x="29633" y="172618"/>
            <a:ext cx="5350934" cy="6457201"/>
            <a:chOff x="29633" y="224367"/>
            <a:chExt cx="5350934" cy="6394988"/>
          </a:xfrm>
          <a:effectLst>
            <a:outerShdw blurRad="63500" sx="102000" sy="102000" algn="ctr" rotWithShape="0">
              <a:prstClr val="black">
                <a:alpha val="40000"/>
              </a:prstClr>
            </a:outerShdw>
          </a:effectLst>
        </p:grpSpPr>
        <p:sp>
          <p:nvSpPr>
            <p:cNvPr id="227" name="Rectangle 226"/>
            <p:cNvSpPr/>
            <p:nvPr/>
          </p:nvSpPr>
          <p:spPr>
            <a:xfrm>
              <a:off x="29633" y="224367"/>
              <a:ext cx="5350934" cy="637944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22"/>
            <p:cNvSpPr>
              <a:spLocks noChangeArrowheads="1"/>
            </p:cNvSpPr>
            <p:nvPr/>
          </p:nvSpPr>
          <p:spPr bwMode="auto">
            <a:xfrm>
              <a:off x="341887" y="281296"/>
              <a:ext cx="2540000" cy="87418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 name="AutoShape 523"/>
            <p:cNvSpPr>
              <a:spLocks noChangeArrowheads="1"/>
            </p:cNvSpPr>
            <p:nvPr/>
          </p:nvSpPr>
          <p:spPr bwMode="auto">
            <a:xfrm rot="5400000">
              <a:off x="20690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 name="AutoShape 524"/>
            <p:cNvSpPr>
              <a:spLocks noChangeArrowheads="1"/>
            </p:cNvSpPr>
            <p:nvPr/>
          </p:nvSpPr>
          <p:spPr bwMode="auto">
            <a:xfrm rot="5400000">
              <a:off x="18658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9" name="AutoShape 525"/>
            <p:cNvSpPr>
              <a:spLocks noChangeArrowheads="1"/>
            </p:cNvSpPr>
            <p:nvPr/>
          </p:nvSpPr>
          <p:spPr bwMode="auto">
            <a:xfrm rot="5400000">
              <a:off x="1662687" y="374431"/>
              <a:ext cx="78316"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0" name="AutoShape 526"/>
            <p:cNvSpPr>
              <a:spLocks noChangeArrowheads="1"/>
            </p:cNvSpPr>
            <p:nvPr/>
          </p:nvSpPr>
          <p:spPr bwMode="auto">
            <a:xfrm rot="5400000">
              <a:off x="14594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1" name="AutoShape 527"/>
            <p:cNvSpPr>
              <a:spLocks noChangeArrowheads="1"/>
            </p:cNvSpPr>
            <p:nvPr/>
          </p:nvSpPr>
          <p:spPr bwMode="auto">
            <a:xfrm rot="5400000">
              <a:off x="1258404" y="376546"/>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 name="AutoShape 528"/>
            <p:cNvSpPr>
              <a:spLocks noChangeArrowheads="1"/>
            </p:cNvSpPr>
            <p:nvPr/>
          </p:nvSpPr>
          <p:spPr bwMode="auto">
            <a:xfrm rot="5400000">
              <a:off x="1053087" y="374431"/>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3" name="AutoShape 529"/>
            <p:cNvSpPr>
              <a:spLocks noChangeArrowheads="1"/>
            </p:cNvSpPr>
            <p:nvPr/>
          </p:nvSpPr>
          <p:spPr bwMode="auto">
            <a:xfrm rot="5400000">
              <a:off x="8498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 name="AutoShape 530"/>
            <p:cNvSpPr>
              <a:spLocks noChangeArrowheads="1"/>
            </p:cNvSpPr>
            <p:nvPr/>
          </p:nvSpPr>
          <p:spPr bwMode="auto">
            <a:xfrm rot="5400000">
              <a:off x="6466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 name="AutoShape 531"/>
            <p:cNvSpPr>
              <a:spLocks noChangeArrowheads="1"/>
            </p:cNvSpPr>
            <p:nvPr/>
          </p:nvSpPr>
          <p:spPr bwMode="auto">
            <a:xfrm rot="5400000">
              <a:off x="4434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 name="AutoShape 532"/>
            <p:cNvSpPr>
              <a:spLocks noChangeArrowheads="1"/>
            </p:cNvSpPr>
            <p:nvPr/>
          </p:nvSpPr>
          <p:spPr bwMode="auto">
            <a:xfrm rot="5400000">
              <a:off x="2274404" y="376546"/>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 name="AutoShape 533"/>
            <p:cNvSpPr>
              <a:spLocks noChangeArrowheads="1"/>
            </p:cNvSpPr>
            <p:nvPr/>
          </p:nvSpPr>
          <p:spPr bwMode="auto">
            <a:xfrm rot="5400000">
              <a:off x="2477604" y="376546"/>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 name="AutoShape 534"/>
            <p:cNvSpPr>
              <a:spLocks noChangeArrowheads="1"/>
            </p:cNvSpPr>
            <p:nvPr/>
          </p:nvSpPr>
          <p:spPr bwMode="auto">
            <a:xfrm rot="5400000">
              <a:off x="2680804" y="376546"/>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9" name="AutoShape 535"/>
            <p:cNvSpPr>
              <a:spLocks noChangeArrowheads="1"/>
            </p:cNvSpPr>
            <p:nvPr/>
          </p:nvSpPr>
          <p:spPr bwMode="auto">
            <a:xfrm rot="5400000">
              <a:off x="20690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0" name="AutoShape 536"/>
            <p:cNvSpPr>
              <a:spLocks noChangeArrowheads="1"/>
            </p:cNvSpPr>
            <p:nvPr/>
          </p:nvSpPr>
          <p:spPr bwMode="auto">
            <a:xfrm rot="5400000">
              <a:off x="18658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1" name="AutoShape 537"/>
            <p:cNvSpPr>
              <a:spLocks noChangeArrowheads="1"/>
            </p:cNvSpPr>
            <p:nvPr/>
          </p:nvSpPr>
          <p:spPr bwMode="auto">
            <a:xfrm rot="5400000">
              <a:off x="16626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2" name="AutoShape 538"/>
            <p:cNvSpPr>
              <a:spLocks noChangeArrowheads="1"/>
            </p:cNvSpPr>
            <p:nvPr/>
          </p:nvSpPr>
          <p:spPr bwMode="auto">
            <a:xfrm rot="5400000">
              <a:off x="14594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3" name="AutoShape 539"/>
            <p:cNvSpPr>
              <a:spLocks noChangeArrowheads="1"/>
            </p:cNvSpPr>
            <p:nvPr/>
          </p:nvSpPr>
          <p:spPr bwMode="auto">
            <a:xfrm rot="5400000">
              <a:off x="1258404" y="571279"/>
              <a:ext cx="78317"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4" name="AutoShape 540"/>
            <p:cNvSpPr>
              <a:spLocks noChangeArrowheads="1"/>
            </p:cNvSpPr>
            <p:nvPr/>
          </p:nvSpPr>
          <p:spPr bwMode="auto">
            <a:xfrm rot="5400000">
              <a:off x="10530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5" name="AutoShape 541"/>
            <p:cNvSpPr>
              <a:spLocks noChangeArrowheads="1"/>
            </p:cNvSpPr>
            <p:nvPr/>
          </p:nvSpPr>
          <p:spPr bwMode="auto">
            <a:xfrm rot="5400000">
              <a:off x="8498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6" name="AutoShape 542"/>
            <p:cNvSpPr>
              <a:spLocks noChangeArrowheads="1"/>
            </p:cNvSpPr>
            <p:nvPr/>
          </p:nvSpPr>
          <p:spPr bwMode="auto">
            <a:xfrm rot="5400000">
              <a:off x="646687" y="569164"/>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7" name="AutoShape 543"/>
            <p:cNvSpPr>
              <a:spLocks noChangeArrowheads="1"/>
            </p:cNvSpPr>
            <p:nvPr/>
          </p:nvSpPr>
          <p:spPr bwMode="auto">
            <a:xfrm rot="5400000">
              <a:off x="443487" y="569164"/>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8" name="AutoShape 544"/>
            <p:cNvSpPr>
              <a:spLocks noChangeArrowheads="1"/>
            </p:cNvSpPr>
            <p:nvPr/>
          </p:nvSpPr>
          <p:spPr bwMode="auto">
            <a:xfrm rot="5400000">
              <a:off x="2274404" y="571279"/>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29" name="AutoShape 545"/>
            <p:cNvSpPr>
              <a:spLocks noChangeArrowheads="1"/>
            </p:cNvSpPr>
            <p:nvPr/>
          </p:nvSpPr>
          <p:spPr bwMode="auto">
            <a:xfrm rot="5400000">
              <a:off x="2477604" y="571279"/>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0" name="AutoShape 546"/>
            <p:cNvSpPr>
              <a:spLocks noChangeArrowheads="1"/>
            </p:cNvSpPr>
            <p:nvPr/>
          </p:nvSpPr>
          <p:spPr bwMode="auto">
            <a:xfrm rot="5400000">
              <a:off x="2680804" y="571279"/>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1" name="AutoShape 547"/>
            <p:cNvSpPr>
              <a:spLocks noChangeArrowheads="1"/>
            </p:cNvSpPr>
            <p:nvPr/>
          </p:nvSpPr>
          <p:spPr bwMode="auto">
            <a:xfrm rot="5400000">
              <a:off x="20680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2" name="AutoShape 548"/>
            <p:cNvSpPr>
              <a:spLocks noChangeArrowheads="1"/>
            </p:cNvSpPr>
            <p:nvPr/>
          </p:nvSpPr>
          <p:spPr bwMode="auto">
            <a:xfrm rot="5400000">
              <a:off x="1864829" y="762839"/>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3" name="AutoShape 549"/>
            <p:cNvSpPr>
              <a:spLocks noChangeArrowheads="1"/>
            </p:cNvSpPr>
            <p:nvPr/>
          </p:nvSpPr>
          <p:spPr bwMode="auto">
            <a:xfrm rot="5400000">
              <a:off x="16616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4" name="AutoShape 550"/>
            <p:cNvSpPr>
              <a:spLocks noChangeArrowheads="1"/>
            </p:cNvSpPr>
            <p:nvPr/>
          </p:nvSpPr>
          <p:spPr bwMode="auto">
            <a:xfrm rot="5400000">
              <a:off x="14584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5" name="AutoShape 551"/>
            <p:cNvSpPr>
              <a:spLocks noChangeArrowheads="1"/>
            </p:cNvSpPr>
            <p:nvPr/>
          </p:nvSpPr>
          <p:spPr bwMode="auto">
            <a:xfrm rot="5400000">
              <a:off x="1257346" y="7649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6" name="AutoShape 552"/>
            <p:cNvSpPr>
              <a:spLocks noChangeArrowheads="1"/>
            </p:cNvSpPr>
            <p:nvPr/>
          </p:nvSpPr>
          <p:spPr bwMode="auto">
            <a:xfrm rot="5400000">
              <a:off x="10520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7" name="AutoShape 553"/>
            <p:cNvSpPr>
              <a:spLocks noChangeArrowheads="1"/>
            </p:cNvSpPr>
            <p:nvPr/>
          </p:nvSpPr>
          <p:spPr bwMode="auto">
            <a:xfrm rot="5400000">
              <a:off x="848829" y="762839"/>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8" name="AutoShape 554"/>
            <p:cNvSpPr>
              <a:spLocks noChangeArrowheads="1"/>
            </p:cNvSpPr>
            <p:nvPr/>
          </p:nvSpPr>
          <p:spPr bwMode="auto">
            <a:xfrm rot="5400000">
              <a:off x="645629" y="762839"/>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39" name="AutoShape 555"/>
            <p:cNvSpPr>
              <a:spLocks noChangeArrowheads="1"/>
            </p:cNvSpPr>
            <p:nvPr/>
          </p:nvSpPr>
          <p:spPr bwMode="auto">
            <a:xfrm rot="5400000">
              <a:off x="442429" y="762839"/>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0" name="AutoShape 556"/>
            <p:cNvSpPr>
              <a:spLocks noChangeArrowheads="1"/>
            </p:cNvSpPr>
            <p:nvPr/>
          </p:nvSpPr>
          <p:spPr bwMode="auto">
            <a:xfrm rot="5400000">
              <a:off x="2273346" y="7649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1" name="AutoShape 557"/>
            <p:cNvSpPr>
              <a:spLocks noChangeArrowheads="1"/>
            </p:cNvSpPr>
            <p:nvPr/>
          </p:nvSpPr>
          <p:spPr bwMode="auto">
            <a:xfrm rot="5400000">
              <a:off x="2476546" y="7649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2" name="AutoShape 558"/>
            <p:cNvSpPr>
              <a:spLocks noChangeArrowheads="1"/>
            </p:cNvSpPr>
            <p:nvPr/>
          </p:nvSpPr>
          <p:spPr bwMode="auto">
            <a:xfrm rot="5400000">
              <a:off x="2679746" y="764955"/>
              <a:ext cx="80433"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3" name="AutoShape 559"/>
            <p:cNvSpPr>
              <a:spLocks noChangeArrowheads="1"/>
            </p:cNvSpPr>
            <p:nvPr/>
          </p:nvSpPr>
          <p:spPr bwMode="auto">
            <a:xfrm rot="5400000">
              <a:off x="2068029" y="957572"/>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4" name="AutoShape 560"/>
            <p:cNvSpPr>
              <a:spLocks noChangeArrowheads="1"/>
            </p:cNvSpPr>
            <p:nvPr/>
          </p:nvSpPr>
          <p:spPr bwMode="auto">
            <a:xfrm rot="5400000">
              <a:off x="18648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5" name="AutoShape 561"/>
            <p:cNvSpPr>
              <a:spLocks noChangeArrowheads="1"/>
            </p:cNvSpPr>
            <p:nvPr/>
          </p:nvSpPr>
          <p:spPr bwMode="auto">
            <a:xfrm rot="5400000">
              <a:off x="1661629" y="957572"/>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6" name="AutoShape 562"/>
            <p:cNvSpPr>
              <a:spLocks noChangeArrowheads="1"/>
            </p:cNvSpPr>
            <p:nvPr/>
          </p:nvSpPr>
          <p:spPr bwMode="auto">
            <a:xfrm rot="5400000">
              <a:off x="1458429" y="957572"/>
              <a:ext cx="80433"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7" name="AutoShape 563"/>
            <p:cNvSpPr>
              <a:spLocks noChangeArrowheads="1"/>
            </p:cNvSpPr>
            <p:nvPr/>
          </p:nvSpPr>
          <p:spPr bwMode="auto">
            <a:xfrm rot="5400000">
              <a:off x="1257346" y="9596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8" name="AutoShape 564"/>
            <p:cNvSpPr>
              <a:spLocks noChangeArrowheads="1"/>
            </p:cNvSpPr>
            <p:nvPr/>
          </p:nvSpPr>
          <p:spPr bwMode="auto">
            <a:xfrm rot="5400000">
              <a:off x="10520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49" name="AutoShape 565"/>
            <p:cNvSpPr>
              <a:spLocks noChangeArrowheads="1"/>
            </p:cNvSpPr>
            <p:nvPr/>
          </p:nvSpPr>
          <p:spPr bwMode="auto">
            <a:xfrm rot="5400000">
              <a:off x="8488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50" name="AutoShape 566"/>
            <p:cNvSpPr>
              <a:spLocks noChangeArrowheads="1"/>
            </p:cNvSpPr>
            <p:nvPr/>
          </p:nvSpPr>
          <p:spPr bwMode="auto">
            <a:xfrm rot="5400000">
              <a:off x="645629" y="957572"/>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51" name="AutoShape 567"/>
            <p:cNvSpPr>
              <a:spLocks noChangeArrowheads="1"/>
            </p:cNvSpPr>
            <p:nvPr/>
          </p:nvSpPr>
          <p:spPr bwMode="auto">
            <a:xfrm rot="5400000">
              <a:off x="4424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52" name="AutoShape 568"/>
            <p:cNvSpPr>
              <a:spLocks noChangeArrowheads="1"/>
            </p:cNvSpPr>
            <p:nvPr/>
          </p:nvSpPr>
          <p:spPr bwMode="auto">
            <a:xfrm rot="5400000">
              <a:off x="2273346" y="959689"/>
              <a:ext cx="80433"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53" name="AutoShape 569"/>
            <p:cNvSpPr>
              <a:spLocks noChangeArrowheads="1"/>
            </p:cNvSpPr>
            <p:nvPr/>
          </p:nvSpPr>
          <p:spPr bwMode="auto">
            <a:xfrm rot="5400000">
              <a:off x="2476546" y="9596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54" name="AutoShape 570"/>
            <p:cNvSpPr>
              <a:spLocks noChangeArrowheads="1"/>
            </p:cNvSpPr>
            <p:nvPr/>
          </p:nvSpPr>
          <p:spPr bwMode="auto">
            <a:xfrm rot="5400000">
              <a:off x="2679746" y="9596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58" name="AutoShape 574"/>
            <p:cNvCxnSpPr>
              <a:cxnSpLocks noChangeShapeType="1"/>
              <a:stCxn id="71" idx="2"/>
              <a:endCxn id="77" idx="0"/>
            </p:cNvCxnSpPr>
            <p:nvPr/>
          </p:nvCxnSpPr>
          <p:spPr bwMode="auto">
            <a:xfrm flipH="1">
              <a:off x="540854" y="704629"/>
              <a:ext cx="423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575"/>
            <p:cNvCxnSpPr>
              <a:cxnSpLocks noChangeShapeType="1"/>
              <a:stCxn id="72" idx="2"/>
              <a:endCxn id="78" idx="0"/>
            </p:cNvCxnSpPr>
            <p:nvPr/>
          </p:nvCxnSpPr>
          <p:spPr bwMode="auto">
            <a:xfrm>
              <a:off x="786387" y="895130"/>
              <a:ext cx="165100"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576"/>
            <p:cNvCxnSpPr>
              <a:cxnSpLocks noChangeShapeType="1"/>
              <a:stCxn id="74" idx="2"/>
              <a:endCxn id="104" idx="0"/>
            </p:cNvCxnSpPr>
            <p:nvPr/>
          </p:nvCxnSpPr>
          <p:spPr bwMode="auto">
            <a:xfrm>
              <a:off x="1594954" y="1098329"/>
              <a:ext cx="194733" cy="7217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577"/>
            <p:cNvCxnSpPr>
              <a:cxnSpLocks noChangeShapeType="1"/>
              <a:stCxn id="76" idx="2"/>
              <a:endCxn id="79" idx="0"/>
            </p:cNvCxnSpPr>
            <p:nvPr/>
          </p:nvCxnSpPr>
          <p:spPr bwMode="auto">
            <a:xfrm>
              <a:off x="2606721" y="713096"/>
              <a:ext cx="296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578"/>
            <p:cNvCxnSpPr>
              <a:cxnSpLocks noChangeShapeType="1"/>
              <a:stCxn id="73" idx="2"/>
              <a:endCxn id="120" idx="0"/>
            </p:cNvCxnSpPr>
            <p:nvPr/>
          </p:nvCxnSpPr>
          <p:spPr bwMode="auto">
            <a:xfrm>
              <a:off x="1192787" y="514130"/>
              <a:ext cx="165100" cy="1301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579"/>
            <p:cNvCxnSpPr>
              <a:cxnSpLocks noChangeShapeType="1"/>
              <a:stCxn id="75" idx="2"/>
              <a:endCxn id="103" idx="0"/>
            </p:cNvCxnSpPr>
            <p:nvPr/>
          </p:nvCxnSpPr>
          <p:spPr bwMode="auto">
            <a:xfrm>
              <a:off x="2208787" y="1094097"/>
              <a:ext cx="0" cy="7260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582"/>
            <p:cNvCxnSpPr>
              <a:cxnSpLocks noChangeShapeType="1"/>
              <a:stCxn id="67" idx="2"/>
              <a:endCxn id="80" idx="0"/>
            </p:cNvCxnSpPr>
            <p:nvPr/>
          </p:nvCxnSpPr>
          <p:spPr bwMode="auto">
            <a:xfrm>
              <a:off x="553554" y="1401014"/>
              <a:ext cx="139700" cy="41698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7" name="Oval 583"/>
            <p:cNvSpPr>
              <a:spLocks noChangeArrowheads="1"/>
            </p:cNvSpPr>
            <p:nvPr/>
          </p:nvSpPr>
          <p:spPr bwMode="auto">
            <a:xfrm>
              <a:off x="553553" y="139466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68" name="Oval 584"/>
            <p:cNvSpPr>
              <a:spLocks noChangeArrowheads="1"/>
            </p:cNvSpPr>
            <p:nvPr/>
          </p:nvSpPr>
          <p:spPr bwMode="auto">
            <a:xfrm>
              <a:off x="871053" y="139678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69" name="Oval 585"/>
            <p:cNvSpPr>
              <a:spLocks noChangeArrowheads="1"/>
            </p:cNvSpPr>
            <p:nvPr/>
          </p:nvSpPr>
          <p:spPr bwMode="auto">
            <a:xfrm>
              <a:off x="2617305" y="1403129"/>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70" name="AutoShape 586"/>
            <p:cNvCxnSpPr>
              <a:cxnSpLocks noChangeShapeType="1"/>
              <a:stCxn id="68" idx="6"/>
              <a:endCxn id="82" idx="0"/>
            </p:cNvCxnSpPr>
            <p:nvPr/>
          </p:nvCxnSpPr>
          <p:spPr bwMode="auto">
            <a:xfrm>
              <a:off x="881637" y="1403130"/>
              <a:ext cx="211667" cy="41063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AutoShape 587"/>
            <p:cNvSpPr>
              <a:spLocks noChangeArrowheads="1"/>
            </p:cNvSpPr>
            <p:nvPr/>
          </p:nvSpPr>
          <p:spPr bwMode="auto">
            <a:xfrm>
              <a:off x="363053" y="5120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2" name="AutoShape 588"/>
            <p:cNvSpPr>
              <a:spLocks noChangeArrowheads="1"/>
            </p:cNvSpPr>
            <p:nvPr/>
          </p:nvSpPr>
          <p:spPr bwMode="auto">
            <a:xfrm>
              <a:off x="566253" y="7025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3" name="AutoShape 589"/>
            <p:cNvSpPr>
              <a:spLocks noChangeArrowheads="1"/>
            </p:cNvSpPr>
            <p:nvPr/>
          </p:nvSpPr>
          <p:spPr bwMode="auto">
            <a:xfrm>
              <a:off x="972653" y="3215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4" name="AutoShape 590"/>
            <p:cNvSpPr>
              <a:spLocks noChangeArrowheads="1"/>
            </p:cNvSpPr>
            <p:nvPr/>
          </p:nvSpPr>
          <p:spPr bwMode="auto">
            <a:xfrm>
              <a:off x="1374820" y="9057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5" name="AutoShape 591"/>
            <p:cNvSpPr>
              <a:spLocks noChangeArrowheads="1"/>
            </p:cNvSpPr>
            <p:nvPr/>
          </p:nvSpPr>
          <p:spPr bwMode="auto">
            <a:xfrm>
              <a:off x="1988653" y="901480"/>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6" name="AutoShape 592"/>
            <p:cNvSpPr>
              <a:spLocks noChangeArrowheads="1"/>
            </p:cNvSpPr>
            <p:nvPr/>
          </p:nvSpPr>
          <p:spPr bwMode="auto">
            <a:xfrm>
              <a:off x="2386587" y="520480"/>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7" name="Rectangle 593"/>
            <p:cNvSpPr>
              <a:spLocks noChangeArrowheads="1"/>
            </p:cNvSpPr>
            <p:nvPr/>
          </p:nvSpPr>
          <p:spPr bwMode="auto">
            <a:xfrm>
              <a:off x="468888" y="1815880"/>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8" name="Rectangle 594"/>
            <p:cNvSpPr>
              <a:spLocks noChangeArrowheads="1"/>
            </p:cNvSpPr>
            <p:nvPr/>
          </p:nvSpPr>
          <p:spPr bwMode="auto">
            <a:xfrm>
              <a:off x="879521" y="181588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79" name="Rectangle 595"/>
            <p:cNvSpPr>
              <a:spLocks noChangeArrowheads="1"/>
            </p:cNvSpPr>
            <p:nvPr/>
          </p:nvSpPr>
          <p:spPr bwMode="auto">
            <a:xfrm>
              <a:off x="2564388" y="1824347"/>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0" name="AutoShape 596"/>
            <p:cNvSpPr>
              <a:spLocks noChangeArrowheads="1"/>
            </p:cNvSpPr>
            <p:nvPr/>
          </p:nvSpPr>
          <p:spPr bwMode="auto">
            <a:xfrm>
              <a:off x="650921" y="1830696"/>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1" name="AutoShape 597"/>
            <p:cNvSpPr>
              <a:spLocks noChangeArrowheads="1"/>
            </p:cNvSpPr>
            <p:nvPr/>
          </p:nvSpPr>
          <p:spPr bwMode="auto">
            <a:xfrm>
              <a:off x="650921" y="2025430"/>
              <a:ext cx="82551"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2" name="AutoShape 598"/>
            <p:cNvSpPr>
              <a:spLocks noChangeArrowheads="1"/>
            </p:cNvSpPr>
            <p:nvPr/>
          </p:nvSpPr>
          <p:spPr bwMode="auto">
            <a:xfrm>
              <a:off x="1050971" y="1826463"/>
              <a:ext cx="82549"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3" name="AutoShape 599"/>
            <p:cNvSpPr>
              <a:spLocks noChangeArrowheads="1"/>
            </p:cNvSpPr>
            <p:nvPr/>
          </p:nvSpPr>
          <p:spPr bwMode="auto">
            <a:xfrm>
              <a:off x="1050971" y="2021196"/>
              <a:ext cx="82549"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4" name="AutoShape 600"/>
            <p:cNvSpPr>
              <a:spLocks noChangeArrowheads="1"/>
            </p:cNvSpPr>
            <p:nvPr/>
          </p:nvSpPr>
          <p:spPr bwMode="auto">
            <a:xfrm>
              <a:off x="1459487" y="1822230"/>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5" name="AutoShape 601"/>
            <p:cNvSpPr>
              <a:spLocks noChangeArrowheads="1"/>
            </p:cNvSpPr>
            <p:nvPr/>
          </p:nvSpPr>
          <p:spPr bwMode="auto">
            <a:xfrm>
              <a:off x="1459487" y="2016963"/>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6" name="AutoShape 602"/>
            <p:cNvSpPr>
              <a:spLocks noChangeArrowheads="1"/>
            </p:cNvSpPr>
            <p:nvPr/>
          </p:nvSpPr>
          <p:spPr bwMode="auto">
            <a:xfrm>
              <a:off x="1891287" y="1832814"/>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7" name="AutoShape 603"/>
            <p:cNvSpPr>
              <a:spLocks noChangeArrowheads="1"/>
            </p:cNvSpPr>
            <p:nvPr/>
          </p:nvSpPr>
          <p:spPr bwMode="auto">
            <a:xfrm>
              <a:off x="1891287" y="2027547"/>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8" name="AutoShape 604"/>
            <p:cNvSpPr>
              <a:spLocks noChangeArrowheads="1"/>
            </p:cNvSpPr>
            <p:nvPr/>
          </p:nvSpPr>
          <p:spPr bwMode="auto">
            <a:xfrm>
              <a:off x="2306154" y="1828581"/>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89" name="AutoShape 605"/>
            <p:cNvSpPr>
              <a:spLocks noChangeArrowheads="1"/>
            </p:cNvSpPr>
            <p:nvPr/>
          </p:nvSpPr>
          <p:spPr bwMode="auto">
            <a:xfrm>
              <a:off x="2306154" y="2023314"/>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90" name="AutoShape 606"/>
            <p:cNvSpPr>
              <a:spLocks noChangeArrowheads="1"/>
            </p:cNvSpPr>
            <p:nvPr/>
          </p:nvSpPr>
          <p:spPr bwMode="auto">
            <a:xfrm>
              <a:off x="2740071" y="1841281"/>
              <a:ext cx="82549" cy="78316"/>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91" name="AutoShape 607"/>
            <p:cNvSpPr>
              <a:spLocks noChangeArrowheads="1"/>
            </p:cNvSpPr>
            <p:nvPr/>
          </p:nvSpPr>
          <p:spPr bwMode="auto">
            <a:xfrm>
              <a:off x="2740071" y="2036014"/>
              <a:ext cx="82549" cy="78316"/>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92" name="AutoShape 608"/>
            <p:cNvCxnSpPr>
              <a:cxnSpLocks noChangeShapeType="1"/>
              <a:stCxn id="67" idx="7"/>
              <a:endCxn id="81" idx="0"/>
            </p:cNvCxnSpPr>
            <p:nvPr/>
          </p:nvCxnSpPr>
          <p:spPr bwMode="auto">
            <a:xfrm>
              <a:off x="562021" y="1396780"/>
              <a:ext cx="131233" cy="6159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AutoShape 609"/>
            <p:cNvCxnSpPr>
              <a:cxnSpLocks noChangeShapeType="1"/>
              <a:stCxn id="68" idx="3"/>
              <a:endCxn id="83" idx="0"/>
            </p:cNvCxnSpPr>
            <p:nvPr/>
          </p:nvCxnSpPr>
          <p:spPr bwMode="auto">
            <a:xfrm>
              <a:off x="873171" y="1405248"/>
              <a:ext cx="220133" cy="6032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AutoShape 610"/>
            <p:cNvCxnSpPr>
              <a:cxnSpLocks noChangeShapeType="1"/>
              <a:stCxn id="96" idx="6"/>
              <a:endCxn id="84" idx="0"/>
            </p:cNvCxnSpPr>
            <p:nvPr/>
          </p:nvCxnSpPr>
          <p:spPr bwMode="auto">
            <a:xfrm>
              <a:off x="1319788" y="1420063"/>
              <a:ext cx="182033" cy="3894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 name="Oval 611"/>
            <p:cNvSpPr>
              <a:spLocks noChangeArrowheads="1"/>
            </p:cNvSpPr>
            <p:nvPr/>
          </p:nvSpPr>
          <p:spPr bwMode="auto">
            <a:xfrm>
              <a:off x="566253" y="2823414"/>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96" name="Oval 612"/>
            <p:cNvSpPr>
              <a:spLocks noChangeArrowheads="1"/>
            </p:cNvSpPr>
            <p:nvPr/>
          </p:nvSpPr>
          <p:spPr bwMode="auto">
            <a:xfrm>
              <a:off x="1309205" y="1413714"/>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97" name="Oval 613"/>
            <p:cNvSpPr>
              <a:spLocks noChangeArrowheads="1"/>
            </p:cNvSpPr>
            <p:nvPr/>
          </p:nvSpPr>
          <p:spPr bwMode="auto">
            <a:xfrm>
              <a:off x="1666920" y="1386196"/>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98" name="Oval 614"/>
            <p:cNvSpPr>
              <a:spLocks noChangeArrowheads="1"/>
            </p:cNvSpPr>
            <p:nvPr/>
          </p:nvSpPr>
          <p:spPr bwMode="auto">
            <a:xfrm>
              <a:off x="2200320" y="138408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99" name="AutoShape 615"/>
            <p:cNvCxnSpPr>
              <a:cxnSpLocks noChangeShapeType="1"/>
              <a:stCxn id="96" idx="4"/>
              <a:endCxn id="85" idx="0"/>
            </p:cNvCxnSpPr>
            <p:nvPr/>
          </p:nvCxnSpPr>
          <p:spPr bwMode="auto">
            <a:xfrm>
              <a:off x="1315553" y="1424297"/>
              <a:ext cx="186267" cy="5799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AutoShape 616"/>
            <p:cNvCxnSpPr>
              <a:cxnSpLocks noChangeShapeType="1"/>
              <a:stCxn id="97" idx="1"/>
              <a:endCxn id="86" idx="0"/>
            </p:cNvCxnSpPr>
            <p:nvPr/>
          </p:nvCxnSpPr>
          <p:spPr bwMode="auto">
            <a:xfrm>
              <a:off x="1669038" y="1388313"/>
              <a:ext cx="264583" cy="431800"/>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AutoShape 617"/>
            <p:cNvCxnSpPr>
              <a:cxnSpLocks noChangeShapeType="1"/>
              <a:stCxn id="97" idx="4"/>
              <a:endCxn id="87" idx="0"/>
            </p:cNvCxnSpPr>
            <p:nvPr/>
          </p:nvCxnSpPr>
          <p:spPr bwMode="auto">
            <a:xfrm>
              <a:off x="1673271" y="1396780"/>
              <a:ext cx="260349" cy="6180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AutoShape 618"/>
            <p:cNvCxnSpPr>
              <a:cxnSpLocks noChangeShapeType="1"/>
              <a:stCxn id="98" idx="1"/>
              <a:endCxn id="88" idx="0"/>
            </p:cNvCxnSpPr>
            <p:nvPr/>
          </p:nvCxnSpPr>
          <p:spPr bwMode="auto">
            <a:xfrm>
              <a:off x="2202438" y="1386197"/>
              <a:ext cx="146049" cy="4296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Rectangle 619"/>
            <p:cNvSpPr>
              <a:spLocks noChangeArrowheads="1"/>
            </p:cNvSpPr>
            <p:nvPr/>
          </p:nvSpPr>
          <p:spPr bwMode="auto">
            <a:xfrm>
              <a:off x="2136821" y="182011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04" name="Rectangle 620"/>
            <p:cNvSpPr>
              <a:spLocks noChangeArrowheads="1"/>
            </p:cNvSpPr>
            <p:nvPr/>
          </p:nvSpPr>
          <p:spPr bwMode="auto">
            <a:xfrm>
              <a:off x="1717721" y="1820114"/>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105" name="AutoShape 621"/>
            <p:cNvCxnSpPr>
              <a:cxnSpLocks noChangeShapeType="1"/>
              <a:stCxn id="98" idx="4"/>
              <a:endCxn id="89" idx="0"/>
            </p:cNvCxnSpPr>
            <p:nvPr/>
          </p:nvCxnSpPr>
          <p:spPr bwMode="auto">
            <a:xfrm>
              <a:off x="2206671" y="1394663"/>
              <a:ext cx="141816" cy="615951"/>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AutoShape 622"/>
            <p:cNvCxnSpPr>
              <a:cxnSpLocks noChangeShapeType="1"/>
              <a:stCxn id="69" idx="5"/>
              <a:endCxn id="90" idx="0"/>
            </p:cNvCxnSpPr>
            <p:nvPr/>
          </p:nvCxnSpPr>
          <p:spPr bwMode="auto">
            <a:xfrm>
              <a:off x="2625772" y="1411596"/>
              <a:ext cx="156633" cy="4169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AutoShape 623"/>
            <p:cNvCxnSpPr>
              <a:cxnSpLocks noChangeShapeType="1"/>
              <a:stCxn id="69" idx="3"/>
              <a:endCxn id="91" idx="0"/>
            </p:cNvCxnSpPr>
            <p:nvPr/>
          </p:nvCxnSpPr>
          <p:spPr bwMode="auto">
            <a:xfrm>
              <a:off x="2619420" y="1411596"/>
              <a:ext cx="162984" cy="61171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8" name="Rectangle 624"/>
            <p:cNvSpPr>
              <a:spLocks noChangeArrowheads="1"/>
            </p:cNvSpPr>
            <p:nvPr/>
          </p:nvSpPr>
          <p:spPr bwMode="auto">
            <a:xfrm>
              <a:off x="468888" y="3039314"/>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10" name="Rectangle 626"/>
            <p:cNvSpPr>
              <a:spLocks noChangeArrowheads="1"/>
            </p:cNvSpPr>
            <p:nvPr/>
          </p:nvSpPr>
          <p:spPr bwMode="auto">
            <a:xfrm>
              <a:off x="2564388" y="304778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13" name="Rectangle 629"/>
            <p:cNvSpPr>
              <a:spLocks noChangeArrowheads="1"/>
            </p:cNvSpPr>
            <p:nvPr/>
          </p:nvSpPr>
          <p:spPr bwMode="auto">
            <a:xfrm>
              <a:off x="1717721" y="3043547"/>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114" name="AutoShape 630"/>
            <p:cNvCxnSpPr>
              <a:cxnSpLocks noChangeShapeType="1"/>
              <a:stCxn id="80" idx="2"/>
              <a:endCxn id="109" idx="0"/>
            </p:cNvCxnSpPr>
            <p:nvPr/>
          </p:nvCxnSpPr>
          <p:spPr bwMode="auto">
            <a:xfrm>
              <a:off x="693254" y="1921713"/>
              <a:ext cx="258233" cy="1117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AutoShape 631"/>
            <p:cNvCxnSpPr>
              <a:cxnSpLocks noChangeShapeType="1"/>
              <a:stCxn id="81" idx="2"/>
              <a:endCxn id="108" idx="0"/>
            </p:cNvCxnSpPr>
            <p:nvPr/>
          </p:nvCxnSpPr>
          <p:spPr bwMode="auto">
            <a:xfrm flipH="1">
              <a:off x="540853" y="2116447"/>
              <a:ext cx="152400" cy="9228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6" name="AutoShape 632"/>
            <p:cNvCxnSpPr>
              <a:cxnSpLocks noChangeShapeType="1"/>
              <a:stCxn id="82" idx="2"/>
              <a:endCxn id="113" idx="0"/>
            </p:cNvCxnSpPr>
            <p:nvPr/>
          </p:nvCxnSpPr>
          <p:spPr bwMode="auto">
            <a:xfrm>
              <a:off x="1093305" y="1917480"/>
              <a:ext cx="696383" cy="1126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AutoShape 633"/>
            <p:cNvCxnSpPr>
              <a:cxnSpLocks noChangeShapeType="1"/>
              <a:stCxn id="83" idx="2"/>
              <a:endCxn id="111" idx="0"/>
            </p:cNvCxnSpPr>
            <p:nvPr/>
          </p:nvCxnSpPr>
          <p:spPr bwMode="auto">
            <a:xfrm>
              <a:off x="1093305" y="2112214"/>
              <a:ext cx="264583" cy="9271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AutoShape 634"/>
            <p:cNvCxnSpPr>
              <a:cxnSpLocks noChangeShapeType="1"/>
              <a:stCxn id="90" idx="2"/>
              <a:endCxn id="112" idx="0"/>
            </p:cNvCxnSpPr>
            <p:nvPr/>
          </p:nvCxnSpPr>
          <p:spPr bwMode="auto">
            <a:xfrm flipH="1">
              <a:off x="2208788" y="1932296"/>
              <a:ext cx="573617"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9" name="AutoShape 635"/>
            <p:cNvCxnSpPr>
              <a:cxnSpLocks noChangeShapeType="1"/>
              <a:stCxn id="91" idx="2"/>
              <a:endCxn id="110" idx="0"/>
            </p:cNvCxnSpPr>
            <p:nvPr/>
          </p:nvCxnSpPr>
          <p:spPr bwMode="auto">
            <a:xfrm flipH="1">
              <a:off x="2636353" y="2127030"/>
              <a:ext cx="146051"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0" name="Rectangle 636"/>
            <p:cNvSpPr>
              <a:spLocks noChangeArrowheads="1"/>
            </p:cNvSpPr>
            <p:nvPr/>
          </p:nvSpPr>
          <p:spPr bwMode="auto">
            <a:xfrm>
              <a:off x="1285921" y="1815880"/>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1" name="Oval 637"/>
            <p:cNvSpPr>
              <a:spLocks noChangeArrowheads="1"/>
            </p:cNvSpPr>
            <p:nvPr/>
          </p:nvSpPr>
          <p:spPr bwMode="auto">
            <a:xfrm>
              <a:off x="896453" y="283188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2" name="Oval 638"/>
            <p:cNvSpPr>
              <a:spLocks noChangeArrowheads="1"/>
            </p:cNvSpPr>
            <p:nvPr/>
          </p:nvSpPr>
          <p:spPr bwMode="auto">
            <a:xfrm>
              <a:off x="2663871" y="2829763"/>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3" name="AutoShape 639"/>
            <p:cNvSpPr>
              <a:spLocks noChangeArrowheads="1"/>
            </p:cNvSpPr>
            <p:nvPr/>
          </p:nvSpPr>
          <p:spPr bwMode="auto">
            <a:xfrm rot="16200000">
              <a:off x="1059438" y="423946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4" name="AutoShape 640"/>
            <p:cNvSpPr>
              <a:spLocks noChangeArrowheads="1"/>
            </p:cNvSpPr>
            <p:nvPr/>
          </p:nvSpPr>
          <p:spPr bwMode="auto">
            <a:xfrm rot="16200000">
              <a:off x="1460546" y="4238406"/>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5" name="AutoShape 641"/>
            <p:cNvSpPr>
              <a:spLocks noChangeArrowheads="1"/>
            </p:cNvSpPr>
            <p:nvPr/>
          </p:nvSpPr>
          <p:spPr bwMode="auto">
            <a:xfrm rot="16200000">
              <a:off x="1859538" y="423946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6" name="AutoShape 642"/>
            <p:cNvSpPr>
              <a:spLocks/>
            </p:cNvSpPr>
            <p:nvPr/>
          </p:nvSpPr>
          <p:spPr bwMode="auto">
            <a:xfrm rot="5400000">
              <a:off x="1423504" y="4804614"/>
              <a:ext cx="133349" cy="1073149"/>
            </a:xfrm>
            <a:prstGeom prst="rightBrace">
              <a:avLst>
                <a:gd name="adj1" fmla="val 67064"/>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27" name="Rectangle 643"/>
            <p:cNvSpPr>
              <a:spLocks noChangeArrowheads="1"/>
            </p:cNvSpPr>
            <p:nvPr/>
          </p:nvSpPr>
          <p:spPr bwMode="auto">
            <a:xfrm>
              <a:off x="964187" y="4368580"/>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138" name="AutoShape 654"/>
            <p:cNvCxnSpPr>
              <a:cxnSpLocks noChangeShapeType="1"/>
              <a:stCxn id="95" idx="5"/>
              <a:endCxn id="123" idx="3"/>
            </p:cNvCxnSpPr>
            <p:nvPr/>
          </p:nvCxnSpPr>
          <p:spPr bwMode="auto">
            <a:xfrm>
              <a:off x="574721" y="2831880"/>
              <a:ext cx="531284" cy="1388533"/>
            </a:xfrm>
            <a:prstGeom prst="straightConnector1">
              <a:avLst/>
            </a:prstGeom>
            <a:noFill/>
            <a:ln w="19050">
              <a:solidFill>
                <a:srgbClr val="7030A0"/>
              </a:solidFill>
              <a:round/>
              <a:headEnd/>
              <a:tailEnd/>
            </a:ln>
            <a:effectLst/>
            <a:extLst>
              <a:ext uri="{909E8E84-426E-40DD-AFC4-6F175D3DCCD1}">
                <a14:hiddenFill xmlns:a14="http://schemas.microsoft.com/office/drawing/2010/main">
                  <a:noFill/>
                </a14:hiddenFill>
              </a:ext>
            </a:extLst>
          </p:spPr>
        </p:cxnSp>
        <p:cxnSp>
          <p:nvCxnSpPr>
            <p:cNvPr id="139" name="AutoShape 655"/>
            <p:cNvCxnSpPr>
              <a:cxnSpLocks noChangeShapeType="1"/>
              <a:stCxn id="121" idx="6"/>
              <a:endCxn id="124" idx="3"/>
            </p:cNvCxnSpPr>
            <p:nvPr/>
          </p:nvCxnSpPr>
          <p:spPr bwMode="auto">
            <a:xfrm>
              <a:off x="907037" y="2838230"/>
              <a:ext cx="599016" cy="1384300"/>
            </a:xfrm>
            <a:prstGeom prst="straightConnector1">
              <a:avLst/>
            </a:prstGeom>
            <a:noFill/>
            <a:ln w="19050">
              <a:solidFill>
                <a:srgbClr val="7030A0"/>
              </a:solidFill>
              <a:round/>
              <a:headEnd/>
              <a:tailEnd/>
            </a:ln>
            <a:effectLst/>
            <a:extLst>
              <a:ext uri="{909E8E84-426E-40DD-AFC4-6F175D3DCCD1}">
                <a14:hiddenFill xmlns:a14="http://schemas.microsoft.com/office/drawing/2010/main">
                  <a:noFill/>
                </a14:hiddenFill>
              </a:ext>
            </a:extLst>
          </p:spPr>
        </p:cxnSp>
        <p:grpSp>
          <p:nvGrpSpPr>
            <p:cNvPr id="209" name="Gruppieren 208"/>
            <p:cNvGrpSpPr/>
            <p:nvPr/>
          </p:nvGrpSpPr>
          <p:grpSpPr>
            <a:xfrm>
              <a:off x="269920" y="5407863"/>
              <a:ext cx="2540000" cy="1211492"/>
              <a:chOff x="202440" y="4055897"/>
              <a:chExt cx="1905000" cy="908619"/>
            </a:xfrm>
          </p:grpSpPr>
          <p:cxnSp>
            <p:nvCxnSpPr>
              <p:cNvPr id="5" name="AutoShape 521"/>
              <p:cNvCxnSpPr>
                <a:cxnSpLocks noChangeShapeType="1"/>
                <a:stCxn id="126" idx="1"/>
              </p:cNvCxnSpPr>
              <p:nvPr/>
            </p:nvCxnSpPr>
            <p:spPr bwMode="auto">
              <a:xfrm flipH="1">
                <a:off x="1021590" y="4067010"/>
                <a:ext cx="88900" cy="284162"/>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1" name="Rectangle 657"/>
              <p:cNvSpPr>
                <a:spLocks noChangeArrowheads="1"/>
              </p:cNvSpPr>
              <p:nvPr/>
            </p:nvSpPr>
            <p:spPr bwMode="auto">
              <a:xfrm>
                <a:off x="202440" y="4168289"/>
                <a:ext cx="1905000" cy="655638"/>
              </a:xfrm>
              <a:prstGeom prst="rect">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2" name="AutoShape 658"/>
              <p:cNvSpPr>
                <a:spLocks noChangeArrowheads="1"/>
              </p:cNvSpPr>
              <p:nvPr/>
            </p:nvSpPr>
            <p:spPr bwMode="auto">
              <a:xfrm rot="5400000">
                <a:off x="1494665" y="4230523"/>
                <a:ext cx="58737"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3" name="AutoShape 659"/>
              <p:cNvSpPr>
                <a:spLocks noChangeArrowheads="1"/>
              </p:cNvSpPr>
              <p:nvPr/>
            </p:nvSpPr>
            <p:spPr bwMode="auto">
              <a:xfrm rot="5400000">
                <a:off x="1342265" y="4230523"/>
                <a:ext cx="58737"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4" name="AutoShape 660"/>
              <p:cNvSpPr>
                <a:spLocks noChangeArrowheads="1"/>
              </p:cNvSpPr>
              <p:nvPr/>
            </p:nvSpPr>
            <p:spPr bwMode="auto">
              <a:xfrm rot="5400000">
                <a:off x="1189865" y="4230523"/>
                <a:ext cx="58737"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5" name="AutoShape 661"/>
              <p:cNvSpPr>
                <a:spLocks noChangeArrowheads="1"/>
              </p:cNvSpPr>
              <p:nvPr/>
            </p:nvSpPr>
            <p:spPr bwMode="auto">
              <a:xfrm rot="5400000">
                <a:off x="1037465" y="423052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6" name="AutoShape 662"/>
              <p:cNvSpPr>
                <a:spLocks noChangeArrowheads="1"/>
              </p:cNvSpPr>
              <p:nvPr/>
            </p:nvSpPr>
            <p:spPr bwMode="auto">
              <a:xfrm rot="5400000">
                <a:off x="886653" y="4232109"/>
                <a:ext cx="58738"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7" name="AutoShape 663"/>
              <p:cNvSpPr>
                <a:spLocks noChangeArrowheads="1"/>
              </p:cNvSpPr>
              <p:nvPr/>
            </p:nvSpPr>
            <p:spPr bwMode="auto">
              <a:xfrm rot="5400000">
                <a:off x="732665" y="4230523"/>
                <a:ext cx="58737"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8" name="AutoShape 664"/>
              <p:cNvSpPr>
                <a:spLocks noChangeArrowheads="1"/>
              </p:cNvSpPr>
              <p:nvPr/>
            </p:nvSpPr>
            <p:spPr bwMode="auto">
              <a:xfrm rot="5400000">
                <a:off x="580265" y="423052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49" name="AutoShape 665"/>
              <p:cNvSpPr>
                <a:spLocks noChangeArrowheads="1"/>
              </p:cNvSpPr>
              <p:nvPr/>
            </p:nvSpPr>
            <p:spPr bwMode="auto">
              <a:xfrm rot="5400000">
                <a:off x="427865" y="423052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0" name="AutoShape 666"/>
              <p:cNvSpPr>
                <a:spLocks noChangeArrowheads="1"/>
              </p:cNvSpPr>
              <p:nvPr/>
            </p:nvSpPr>
            <p:spPr bwMode="auto">
              <a:xfrm rot="5400000">
                <a:off x="275465" y="423052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1" name="AutoShape 667"/>
              <p:cNvSpPr>
                <a:spLocks noChangeArrowheads="1"/>
              </p:cNvSpPr>
              <p:nvPr/>
            </p:nvSpPr>
            <p:spPr bwMode="auto">
              <a:xfrm rot="5400000">
                <a:off x="1648653" y="4232109"/>
                <a:ext cx="58738"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2" name="AutoShape 668"/>
              <p:cNvSpPr>
                <a:spLocks noChangeArrowheads="1"/>
              </p:cNvSpPr>
              <p:nvPr/>
            </p:nvSpPr>
            <p:spPr bwMode="auto">
              <a:xfrm rot="5400000">
                <a:off x="1801053" y="4232109"/>
                <a:ext cx="58738"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3" name="AutoShape 669"/>
              <p:cNvSpPr>
                <a:spLocks noChangeArrowheads="1"/>
              </p:cNvSpPr>
              <p:nvPr/>
            </p:nvSpPr>
            <p:spPr bwMode="auto">
              <a:xfrm rot="5400000">
                <a:off x="1953453" y="4232109"/>
                <a:ext cx="58738"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4" name="AutoShape 670"/>
              <p:cNvSpPr>
                <a:spLocks noChangeArrowheads="1"/>
              </p:cNvSpPr>
              <p:nvPr/>
            </p:nvSpPr>
            <p:spPr bwMode="auto">
              <a:xfrm rot="5400000">
                <a:off x="1494665" y="437657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5" name="AutoShape 671"/>
              <p:cNvSpPr>
                <a:spLocks noChangeArrowheads="1"/>
              </p:cNvSpPr>
              <p:nvPr/>
            </p:nvSpPr>
            <p:spPr bwMode="auto">
              <a:xfrm rot="5400000">
                <a:off x="1342265" y="437657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6" name="AutoShape 672"/>
              <p:cNvSpPr>
                <a:spLocks noChangeArrowheads="1"/>
              </p:cNvSpPr>
              <p:nvPr/>
            </p:nvSpPr>
            <p:spPr bwMode="auto">
              <a:xfrm rot="5400000">
                <a:off x="1189865" y="437657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7" name="AutoShape 673"/>
              <p:cNvSpPr>
                <a:spLocks noChangeArrowheads="1"/>
              </p:cNvSpPr>
              <p:nvPr/>
            </p:nvSpPr>
            <p:spPr bwMode="auto">
              <a:xfrm rot="5400000">
                <a:off x="1037465" y="437657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8" name="AutoShape 674"/>
              <p:cNvSpPr>
                <a:spLocks noChangeArrowheads="1"/>
              </p:cNvSpPr>
              <p:nvPr/>
            </p:nvSpPr>
            <p:spPr bwMode="auto">
              <a:xfrm rot="5400000">
                <a:off x="886653" y="4378159"/>
                <a:ext cx="58738"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59" name="AutoShape 675"/>
              <p:cNvSpPr>
                <a:spLocks noChangeArrowheads="1"/>
              </p:cNvSpPr>
              <p:nvPr/>
            </p:nvSpPr>
            <p:spPr bwMode="auto">
              <a:xfrm rot="5400000">
                <a:off x="732665" y="437657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0" name="AutoShape 676"/>
              <p:cNvSpPr>
                <a:spLocks noChangeArrowheads="1"/>
              </p:cNvSpPr>
              <p:nvPr/>
            </p:nvSpPr>
            <p:spPr bwMode="auto">
              <a:xfrm rot="5400000">
                <a:off x="580265" y="4376573"/>
                <a:ext cx="58737"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1" name="AutoShape 677"/>
              <p:cNvSpPr>
                <a:spLocks noChangeArrowheads="1"/>
              </p:cNvSpPr>
              <p:nvPr/>
            </p:nvSpPr>
            <p:spPr bwMode="auto">
              <a:xfrm rot="5400000">
                <a:off x="427865" y="4376573"/>
                <a:ext cx="58737"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2" name="AutoShape 678"/>
              <p:cNvSpPr>
                <a:spLocks noChangeArrowheads="1"/>
              </p:cNvSpPr>
              <p:nvPr/>
            </p:nvSpPr>
            <p:spPr bwMode="auto">
              <a:xfrm rot="5400000">
                <a:off x="275465" y="4376573"/>
                <a:ext cx="58737"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3" name="AutoShape 679"/>
              <p:cNvSpPr>
                <a:spLocks noChangeArrowheads="1"/>
              </p:cNvSpPr>
              <p:nvPr/>
            </p:nvSpPr>
            <p:spPr bwMode="auto">
              <a:xfrm rot="5400000">
                <a:off x="1648653" y="4378159"/>
                <a:ext cx="58738"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4" name="AutoShape 680"/>
              <p:cNvSpPr>
                <a:spLocks noChangeArrowheads="1"/>
              </p:cNvSpPr>
              <p:nvPr/>
            </p:nvSpPr>
            <p:spPr bwMode="auto">
              <a:xfrm rot="5400000">
                <a:off x="1801053" y="4378159"/>
                <a:ext cx="58738"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5" name="AutoShape 681"/>
              <p:cNvSpPr>
                <a:spLocks noChangeArrowheads="1"/>
              </p:cNvSpPr>
              <p:nvPr/>
            </p:nvSpPr>
            <p:spPr bwMode="auto">
              <a:xfrm rot="5400000">
                <a:off x="1953453" y="4378159"/>
                <a:ext cx="58738"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6" name="AutoShape 682"/>
              <p:cNvSpPr>
                <a:spLocks noChangeArrowheads="1"/>
              </p:cNvSpPr>
              <p:nvPr/>
            </p:nvSpPr>
            <p:spPr bwMode="auto">
              <a:xfrm rot="5400000">
                <a:off x="1493871" y="452182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7" name="AutoShape 683"/>
              <p:cNvSpPr>
                <a:spLocks noChangeArrowheads="1"/>
              </p:cNvSpPr>
              <p:nvPr/>
            </p:nvSpPr>
            <p:spPr bwMode="auto">
              <a:xfrm rot="5400000">
                <a:off x="1341471" y="452182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8" name="AutoShape 684"/>
              <p:cNvSpPr>
                <a:spLocks noChangeArrowheads="1"/>
              </p:cNvSpPr>
              <p:nvPr/>
            </p:nvSpPr>
            <p:spPr bwMode="auto">
              <a:xfrm rot="5400000">
                <a:off x="1189071" y="452182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69" name="AutoShape 685"/>
              <p:cNvSpPr>
                <a:spLocks noChangeArrowheads="1"/>
              </p:cNvSpPr>
              <p:nvPr/>
            </p:nvSpPr>
            <p:spPr bwMode="auto">
              <a:xfrm rot="5400000">
                <a:off x="1036671" y="452182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0" name="AutoShape 686"/>
              <p:cNvSpPr>
                <a:spLocks noChangeArrowheads="1"/>
              </p:cNvSpPr>
              <p:nvPr/>
            </p:nvSpPr>
            <p:spPr bwMode="auto">
              <a:xfrm rot="5400000">
                <a:off x="885859" y="4523416"/>
                <a:ext cx="60325"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1" name="AutoShape 687"/>
              <p:cNvSpPr>
                <a:spLocks noChangeArrowheads="1"/>
              </p:cNvSpPr>
              <p:nvPr/>
            </p:nvSpPr>
            <p:spPr bwMode="auto">
              <a:xfrm rot="5400000">
                <a:off x="731871" y="452182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2" name="AutoShape 688"/>
              <p:cNvSpPr>
                <a:spLocks noChangeArrowheads="1"/>
              </p:cNvSpPr>
              <p:nvPr/>
            </p:nvSpPr>
            <p:spPr bwMode="auto">
              <a:xfrm rot="5400000">
                <a:off x="579471" y="452182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3" name="AutoShape 689"/>
              <p:cNvSpPr>
                <a:spLocks noChangeArrowheads="1"/>
              </p:cNvSpPr>
              <p:nvPr/>
            </p:nvSpPr>
            <p:spPr bwMode="auto">
              <a:xfrm rot="5400000">
                <a:off x="427071" y="452182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4" name="AutoShape 690"/>
              <p:cNvSpPr>
                <a:spLocks noChangeArrowheads="1"/>
              </p:cNvSpPr>
              <p:nvPr/>
            </p:nvSpPr>
            <p:spPr bwMode="auto">
              <a:xfrm rot="5400000">
                <a:off x="274671" y="452182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5" name="AutoShape 691"/>
              <p:cNvSpPr>
                <a:spLocks noChangeArrowheads="1"/>
              </p:cNvSpPr>
              <p:nvPr/>
            </p:nvSpPr>
            <p:spPr bwMode="auto">
              <a:xfrm rot="5400000">
                <a:off x="1647859" y="4523416"/>
                <a:ext cx="60325"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6" name="AutoShape 692"/>
              <p:cNvSpPr>
                <a:spLocks noChangeArrowheads="1"/>
              </p:cNvSpPr>
              <p:nvPr/>
            </p:nvSpPr>
            <p:spPr bwMode="auto">
              <a:xfrm rot="5400000">
                <a:off x="1800259" y="4523416"/>
                <a:ext cx="60325" cy="61913"/>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7" name="AutoShape 693"/>
              <p:cNvSpPr>
                <a:spLocks noChangeArrowheads="1"/>
              </p:cNvSpPr>
              <p:nvPr/>
            </p:nvSpPr>
            <p:spPr bwMode="auto">
              <a:xfrm rot="5400000">
                <a:off x="1952659" y="4523416"/>
                <a:ext cx="60325"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8" name="AutoShape 694"/>
              <p:cNvSpPr>
                <a:spLocks noChangeArrowheads="1"/>
              </p:cNvSpPr>
              <p:nvPr/>
            </p:nvSpPr>
            <p:spPr bwMode="auto">
              <a:xfrm rot="5400000">
                <a:off x="1493871" y="466787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79" name="AutoShape 695"/>
              <p:cNvSpPr>
                <a:spLocks noChangeArrowheads="1"/>
              </p:cNvSpPr>
              <p:nvPr/>
            </p:nvSpPr>
            <p:spPr bwMode="auto">
              <a:xfrm rot="5400000">
                <a:off x="1341471" y="466787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0" name="AutoShape 696"/>
              <p:cNvSpPr>
                <a:spLocks noChangeArrowheads="1"/>
              </p:cNvSpPr>
              <p:nvPr/>
            </p:nvSpPr>
            <p:spPr bwMode="auto">
              <a:xfrm rot="5400000">
                <a:off x="1189071" y="466787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1" name="AutoShape 697"/>
              <p:cNvSpPr>
                <a:spLocks noChangeArrowheads="1"/>
              </p:cNvSpPr>
              <p:nvPr/>
            </p:nvSpPr>
            <p:spPr bwMode="auto">
              <a:xfrm rot="5400000">
                <a:off x="1036671" y="466787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2" name="AutoShape 698"/>
              <p:cNvSpPr>
                <a:spLocks noChangeArrowheads="1"/>
              </p:cNvSpPr>
              <p:nvPr/>
            </p:nvSpPr>
            <p:spPr bwMode="auto">
              <a:xfrm rot="5400000">
                <a:off x="885859" y="4669466"/>
                <a:ext cx="60325"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3" name="AutoShape 699"/>
              <p:cNvSpPr>
                <a:spLocks noChangeArrowheads="1"/>
              </p:cNvSpPr>
              <p:nvPr/>
            </p:nvSpPr>
            <p:spPr bwMode="auto">
              <a:xfrm rot="5400000">
                <a:off x="731871" y="466787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4" name="AutoShape 700"/>
              <p:cNvSpPr>
                <a:spLocks noChangeArrowheads="1"/>
              </p:cNvSpPr>
              <p:nvPr/>
            </p:nvSpPr>
            <p:spPr bwMode="auto">
              <a:xfrm rot="5400000">
                <a:off x="579471" y="466787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5" name="AutoShape 701"/>
              <p:cNvSpPr>
                <a:spLocks noChangeArrowheads="1"/>
              </p:cNvSpPr>
              <p:nvPr/>
            </p:nvSpPr>
            <p:spPr bwMode="auto">
              <a:xfrm rot="5400000">
                <a:off x="427071" y="4667879"/>
                <a:ext cx="60325" cy="61912"/>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6" name="AutoShape 702"/>
              <p:cNvSpPr>
                <a:spLocks noChangeArrowheads="1"/>
              </p:cNvSpPr>
              <p:nvPr/>
            </p:nvSpPr>
            <p:spPr bwMode="auto">
              <a:xfrm rot="5400000">
                <a:off x="274671" y="4667879"/>
                <a:ext cx="60325" cy="61912"/>
              </a:xfrm>
              <a:prstGeom prst="octagon">
                <a:avLst>
                  <a:gd name="adj" fmla="val 29287"/>
                </a:avLst>
              </a:prstGeom>
              <a:solidFill>
                <a:schemeClr val="bg1">
                  <a:alpha val="60001"/>
                </a:schemeClr>
              </a:solidFill>
              <a:ln w="19050">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7" name="AutoShape 703"/>
              <p:cNvSpPr>
                <a:spLocks noChangeArrowheads="1"/>
              </p:cNvSpPr>
              <p:nvPr/>
            </p:nvSpPr>
            <p:spPr bwMode="auto">
              <a:xfrm rot="5400000">
                <a:off x="1647859" y="4669466"/>
                <a:ext cx="60325"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8" name="AutoShape 704"/>
              <p:cNvSpPr>
                <a:spLocks noChangeArrowheads="1"/>
              </p:cNvSpPr>
              <p:nvPr/>
            </p:nvSpPr>
            <p:spPr bwMode="auto">
              <a:xfrm rot="5400000">
                <a:off x="1800259" y="4669466"/>
                <a:ext cx="60325"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89" name="AutoShape 705"/>
              <p:cNvSpPr>
                <a:spLocks noChangeArrowheads="1"/>
              </p:cNvSpPr>
              <p:nvPr/>
            </p:nvSpPr>
            <p:spPr bwMode="auto">
              <a:xfrm rot="5400000">
                <a:off x="1952659" y="4669466"/>
                <a:ext cx="60325" cy="61913"/>
              </a:xfrm>
              <a:prstGeom prst="octagon">
                <a:avLst>
                  <a:gd name="adj" fmla="val 29287"/>
                </a:avLst>
              </a:prstGeom>
              <a:solidFill>
                <a:schemeClr val="bg1">
                  <a:alpha val="60001"/>
                </a:schemeClr>
              </a:solidFill>
              <a:ln w="19050" algn="ctr">
                <a:solidFill>
                  <a:schemeClr val="tx1">
                    <a:lumMod val="50000"/>
                    <a:lumOff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190" name="AutoShape 712"/>
              <p:cNvCxnSpPr>
                <a:cxnSpLocks noChangeShapeType="1"/>
                <a:stCxn id="126" idx="1"/>
                <a:endCxn id="141" idx="0"/>
              </p:cNvCxnSpPr>
              <p:nvPr/>
            </p:nvCxnSpPr>
            <p:spPr bwMode="auto">
              <a:xfrm>
                <a:off x="1108764" y="4055897"/>
                <a:ext cx="46176" cy="112392"/>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2" name="AutoShape 717"/>
              <p:cNvSpPr>
                <a:spLocks noChangeArrowheads="1"/>
              </p:cNvSpPr>
              <p:nvPr/>
            </p:nvSpPr>
            <p:spPr bwMode="auto">
              <a:xfrm>
                <a:off x="215140" y="4184485"/>
                <a:ext cx="330200" cy="144462"/>
              </a:xfrm>
              <a:prstGeom prst="hexagon">
                <a:avLst>
                  <a:gd name="adj" fmla="val 57143"/>
                  <a:gd name="vf" fmla="val 115470"/>
                </a:avLst>
              </a:prstGeom>
              <a:noFill/>
              <a:ln w="12700">
                <a:solidFill>
                  <a:schemeClr val="tx1">
                    <a:lumMod val="50000"/>
                    <a:lumOff val="50000"/>
                  </a:schemeClr>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93" name="AutoShape 718"/>
              <p:cNvSpPr>
                <a:spLocks noChangeArrowheads="1"/>
              </p:cNvSpPr>
              <p:nvPr/>
            </p:nvSpPr>
            <p:spPr bwMode="auto">
              <a:xfrm>
                <a:off x="669165" y="4190835"/>
                <a:ext cx="330200" cy="144462"/>
              </a:xfrm>
              <a:prstGeom prst="hexagon">
                <a:avLst>
                  <a:gd name="adj" fmla="val 57143"/>
                  <a:gd name="vf" fmla="val 115470"/>
                </a:avLst>
              </a:prstGeom>
              <a:noFill/>
              <a:ln w="12700">
                <a:solidFill>
                  <a:schemeClr val="tx1">
                    <a:lumMod val="50000"/>
                    <a:lumOff val="50000"/>
                  </a:schemeClr>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94" name="AutoShape 719"/>
              <p:cNvSpPr>
                <a:spLocks noChangeArrowheads="1"/>
              </p:cNvSpPr>
              <p:nvPr/>
            </p:nvSpPr>
            <p:spPr bwMode="auto">
              <a:xfrm>
                <a:off x="1126365" y="4187660"/>
                <a:ext cx="330200" cy="144462"/>
              </a:xfrm>
              <a:prstGeom prst="hexagon">
                <a:avLst>
                  <a:gd name="adj" fmla="val 57143"/>
                  <a:gd name="vf" fmla="val 115470"/>
                </a:avLst>
              </a:prstGeom>
              <a:noFill/>
              <a:ln w="12700">
                <a:solidFill>
                  <a:schemeClr val="tx1">
                    <a:lumMod val="50000"/>
                    <a:lumOff val="50000"/>
                  </a:schemeClr>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95" name="AutoShape 720"/>
              <p:cNvSpPr>
                <a:spLocks noChangeArrowheads="1"/>
              </p:cNvSpPr>
              <p:nvPr/>
            </p:nvSpPr>
            <p:spPr bwMode="auto">
              <a:xfrm>
                <a:off x="364365" y="4476585"/>
                <a:ext cx="330200" cy="144462"/>
              </a:xfrm>
              <a:prstGeom prst="hexagon">
                <a:avLst>
                  <a:gd name="adj" fmla="val 57143"/>
                  <a:gd name="vf" fmla="val 115470"/>
                </a:avLst>
              </a:prstGeom>
              <a:noFill/>
              <a:ln w="12700">
                <a:solidFill>
                  <a:schemeClr val="tx1">
                    <a:lumMod val="50000"/>
                    <a:lumOff val="50000"/>
                  </a:schemeClr>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96" name="AutoShape 721"/>
              <p:cNvSpPr>
                <a:spLocks noChangeArrowheads="1"/>
              </p:cNvSpPr>
              <p:nvPr/>
            </p:nvSpPr>
            <p:spPr bwMode="auto">
              <a:xfrm>
                <a:off x="827915" y="4482935"/>
                <a:ext cx="330200" cy="144462"/>
              </a:xfrm>
              <a:prstGeom prst="hexagon">
                <a:avLst>
                  <a:gd name="adj" fmla="val 57143"/>
                  <a:gd name="vf" fmla="val 115470"/>
                </a:avLst>
              </a:prstGeom>
              <a:noFill/>
              <a:ln w="12700">
                <a:solidFill>
                  <a:schemeClr val="tx1">
                    <a:lumMod val="50000"/>
                    <a:lumOff val="50000"/>
                  </a:schemeClr>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97" name="AutoShape 722"/>
              <p:cNvSpPr>
                <a:spLocks noChangeArrowheads="1"/>
              </p:cNvSpPr>
              <p:nvPr/>
            </p:nvSpPr>
            <p:spPr bwMode="auto">
              <a:xfrm>
                <a:off x="1583565" y="4628985"/>
                <a:ext cx="330200" cy="144462"/>
              </a:xfrm>
              <a:prstGeom prst="hexagon">
                <a:avLst>
                  <a:gd name="adj" fmla="val 57143"/>
                  <a:gd name="vf" fmla="val 115470"/>
                </a:avLst>
              </a:prstGeom>
              <a:noFill/>
              <a:ln w="12700">
                <a:solidFill>
                  <a:schemeClr val="tx1">
                    <a:lumMod val="50000"/>
                    <a:lumOff val="50000"/>
                  </a:schemeClr>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198" name="AutoShape 574"/>
              <p:cNvCxnSpPr>
                <a:cxnSpLocks noChangeShapeType="1"/>
              </p:cNvCxnSpPr>
              <p:nvPr/>
            </p:nvCxnSpPr>
            <p:spPr bwMode="auto">
              <a:xfrm flipH="1">
                <a:off x="361983" y="4307334"/>
                <a:ext cx="17217" cy="645526"/>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0" name="AutoShape 574"/>
              <p:cNvCxnSpPr>
                <a:cxnSpLocks noChangeShapeType="1"/>
              </p:cNvCxnSpPr>
              <p:nvPr/>
            </p:nvCxnSpPr>
            <p:spPr bwMode="auto">
              <a:xfrm flipH="1">
                <a:off x="829498" y="4307334"/>
                <a:ext cx="17217" cy="645526"/>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1" name="AutoShape 574"/>
              <p:cNvCxnSpPr>
                <a:cxnSpLocks noChangeShapeType="1"/>
              </p:cNvCxnSpPr>
              <p:nvPr/>
            </p:nvCxnSpPr>
            <p:spPr bwMode="auto">
              <a:xfrm flipH="1">
                <a:off x="1292859" y="4299975"/>
                <a:ext cx="14716" cy="652540"/>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2" name="AutoShape 574"/>
              <p:cNvCxnSpPr>
                <a:cxnSpLocks noChangeShapeType="1"/>
              </p:cNvCxnSpPr>
              <p:nvPr/>
            </p:nvCxnSpPr>
            <p:spPr bwMode="auto">
              <a:xfrm flipH="1">
                <a:off x="521292" y="4614574"/>
                <a:ext cx="10310" cy="338285"/>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3" name="AutoShape 574"/>
              <p:cNvCxnSpPr>
                <a:cxnSpLocks noChangeShapeType="1"/>
              </p:cNvCxnSpPr>
              <p:nvPr/>
            </p:nvCxnSpPr>
            <p:spPr bwMode="auto">
              <a:xfrm flipH="1">
                <a:off x="990880" y="4614574"/>
                <a:ext cx="9457" cy="343047"/>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 name="AutoShape 574"/>
              <p:cNvCxnSpPr>
                <a:cxnSpLocks noChangeShapeType="1"/>
              </p:cNvCxnSpPr>
              <p:nvPr/>
            </p:nvCxnSpPr>
            <p:spPr bwMode="auto">
              <a:xfrm>
                <a:off x="1747249" y="4768194"/>
                <a:ext cx="1416" cy="196322"/>
              </a:xfrm>
              <a:prstGeom prst="straightConnector1">
                <a:avLst/>
              </a:prstGeom>
              <a:noFill/>
              <a:ln w="9525">
                <a:solidFill>
                  <a:schemeClr val="tx1">
                    <a:lumMod val="50000"/>
                    <a:lumOff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10" name="Text Box 911"/>
            <p:cNvSpPr txBox="1">
              <a:spLocks noChangeArrowheads="1"/>
            </p:cNvSpPr>
            <p:nvPr/>
          </p:nvSpPr>
          <p:spPr bwMode="auto">
            <a:xfrm>
              <a:off x="770507" y="4561692"/>
              <a:ext cx="1516352" cy="535531"/>
            </a:xfrm>
            <a:prstGeom prst="rect">
              <a:avLst/>
            </a:prstGeom>
            <a:noFill/>
            <a:ln w="19050">
              <a:noFill/>
              <a:miter lim="800000"/>
              <a:headEnd/>
              <a:tailEnd/>
            </a:ln>
            <a:effectLst/>
          </p:spPr>
          <p:txBody>
            <a:bodyPr wrap="square">
              <a:spAutoFit/>
            </a:bodyPr>
            <a:lstStyle/>
            <a:p>
              <a:pPr algn="ctr">
                <a:lnSpc>
                  <a:spcPct val="80000"/>
                </a:lnSpc>
                <a:spcBef>
                  <a:spcPct val="50000"/>
                </a:spcBef>
              </a:pPr>
              <a:r>
                <a:rPr lang="de-DE" altLang="en-US" dirty="0">
                  <a:latin typeface="Arial" panose="020B0604020202020204" pitchFamily="34" charset="0"/>
                  <a:cs typeface="Arial" panose="020B0604020202020204" pitchFamily="34" charset="0"/>
                </a:rPr>
                <a:t>Recom</a:t>
              </a:r>
              <a:br>
                <a:rPr lang="de-DE" altLang="en-US" dirty="0">
                  <a:latin typeface="Arial" panose="020B0604020202020204" pitchFamily="34" charset="0"/>
                  <a:cs typeface="Arial" panose="020B0604020202020204" pitchFamily="34" charset="0"/>
                </a:rPr>
              </a:br>
              <a:r>
                <a:rPr lang="de-DE" altLang="en-US" dirty="0">
                  <a:latin typeface="Arial" panose="020B0604020202020204" pitchFamily="34" charset="0"/>
                  <a:cs typeface="Arial" panose="020B0604020202020204" pitchFamily="34" charset="0"/>
                </a:rPr>
                <a:t>-bine</a:t>
              </a:r>
              <a:endParaRPr lang="de-DE" altLang="en-US" b="1" dirty="0">
                <a:latin typeface="Arial" panose="020B0604020202020204" pitchFamily="34" charset="0"/>
                <a:cs typeface="Arial" panose="020B0604020202020204" pitchFamily="34" charset="0"/>
              </a:endParaRPr>
            </a:p>
          </p:txBody>
        </p:sp>
        <p:cxnSp>
          <p:nvCxnSpPr>
            <p:cNvPr id="212" name="AutoShape 521"/>
            <p:cNvCxnSpPr>
              <a:cxnSpLocks noChangeShapeType="1"/>
              <a:stCxn id="126" idx="1"/>
              <a:endCxn id="246" idx="1"/>
            </p:cNvCxnSpPr>
            <p:nvPr/>
          </p:nvCxnSpPr>
          <p:spPr bwMode="auto">
            <a:xfrm>
              <a:off x="1478352" y="5407863"/>
              <a:ext cx="1442835" cy="582044"/>
            </a:xfrm>
            <a:prstGeom prst="straightConnector1">
              <a:avLst/>
            </a:prstGeom>
            <a:noFill/>
            <a:ln w="12700">
              <a:solidFill>
                <a:srgbClr val="C00000"/>
              </a:solidFill>
              <a:prstDash val="dash"/>
              <a:round/>
              <a:headEnd/>
              <a:tailEnd type="triangle" w="lg" len="lg"/>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246" name="Rectangle 722" descr="Diagonal weit nach oben"/>
            <p:cNvSpPr>
              <a:spLocks noChangeArrowheads="1"/>
            </p:cNvSpPr>
            <p:nvPr/>
          </p:nvSpPr>
          <p:spPr bwMode="auto">
            <a:xfrm>
              <a:off x="2921187" y="5528473"/>
              <a:ext cx="2355507" cy="922867"/>
            </a:xfrm>
            <a:prstGeom prst="rect">
              <a:avLst/>
            </a:prstGeom>
            <a:pattFill prst="wdUpDiag">
              <a:fgClr>
                <a:srgbClr val="000000"/>
              </a:fgClr>
              <a:bgClr>
                <a:srgbClr val="FFFFFF"/>
              </a:bgClr>
            </a:pattFill>
            <a:ln w="19050">
              <a:solidFill>
                <a:srgbClr val="C00000"/>
              </a:solidFill>
              <a:miter lim="800000"/>
              <a:headEnd/>
              <a:tailEnd/>
            </a:ln>
            <a:effectLst>
              <a:outerShdw blurRad="50800" dist="38100" dir="2700000" algn="tl" rotWithShape="0">
                <a:prstClr val="black">
                  <a:alpha val="40000"/>
                </a:prstClr>
              </a:outerShdw>
            </a:effectLst>
          </p:spPr>
          <p:txBody>
            <a:bodyPr wrap="none" anchor="ctr"/>
            <a:lstStyle/>
            <a:p>
              <a:pPr fontAlgn="base">
                <a:spcBef>
                  <a:spcPct val="0"/>
                </a:spcBef>
                <a:spcAft>
                  <a:spcPct val="0"/>
                </a:spcAft>
              </a:pPr>
              <a:endParaRPr lang="en-GB" sz="2400" kern="0">
                <a:solidFill>
                  <a:srgbClr val="0000FF"/>
                </a:solidFill>
                <a:latin typeface="Arial" panose="020B0604020202020204" pitchFamily="34" charset="0"/>
                <a:cs typeface="Arial" panose="020B0604020202020204" pitchFamily="34" charset="0"/>
              </a:endParaRPr>
            </a:p>
          </p:txBody>
        </p:sp>
        <p:sp>
          <p:nvSpPr>
            <p:cNvPr id="250" name="Text Box 259"/>
            <p:cNvSpPr txBox="1">
              <a:spLocks noChangeArrowheads="1"/>
            </p:cNvSpPr>
            <p:nvPr/>
          </p:nvSpPr>
          <p:spPr bwMode="auto">
            <a:xfrm>
              <a:off x="3375729" y="5817463"/>
              <a:ext cx="1421587"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gn="ctr" fontAlgn="base">
                <a:spcBef>
                  <a:spcPct val="50000"/>
                </a:spcBef>
                <a:spcAft>
                  <a:spcPct val="0"/>
                </a:spcAft>
              </a:pPr>
              <a:r>
                <a:rPr lang="en-GB" altLang="de-DE" dirty="0">
                  <a:solidFill>
                    <a:srgbClr val="C00000"/>
                  </a:solidFill>
                  <a:latin typeface="Arial" panose="020B0604020202020204" pitchFamily="34" charset="0"/>
                  <a:cs typeface="Arial" panose="020B0604020202020204" pitchFamily="34" charset="0"/>
                </a:rPr>
                <a:t>Cultivar</a:t>
              </a:r>
            </a:p>
          </p:txBody>
        </p:sp>
        <p:sp>
          <p:nvSpPr>
            <p:cNvPr id="224" name="TextBox 223"/>
            <p:cNvSpPr txBox="1"/>
            <p:nvPr/>
          </p:nvSpPr>
          <p:spPr>
            <a:xfrm>
              <a:off x="2921187" y="512013"/>
              <a:ext cx="5164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(1)</a:t>
              </a:r>
              <a:endParaRPr lang="en-GB" dirty="0">
                <a:solidFill>
                  <a:srgbClr val="0000FF"/>
                </a:solidFill>
                <a:latin typeface="Arial" panose="020B0604020202020204" pitchFamily="34" charset="0"/>
                <a:cs typeface="Arial" panose="020B0604020202020204" pitchFamily="34" charset="0"/>
              </a:endParaRPr>
            </a:p>
          </p:txBody>
        </p:sp>
        <p:sp>
          <p:nvSpPr>
            <p:cNvPr id="199" name="TextBox 198"/>
            <p:cNvSpPr txBox="1"/>
            <p:nvPr/>
          </p:nvSpPr>
          <p:spPr>
            <a:xfrm>
              <a:off x="2916860" y="2068602"/>
              <a:ext cx="5164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(2)</a:t>
              </a:r>
              <a:endParaRPr lang="en-GB" dirty="0">
                <a:solidFill>
                  <a:srgbClr val="0000FF"/>
                </a:solidFill>
                <a:latin typeface="Arial" panose="020B0604020202020204" pitchFamily="34" charset="0"/>
                <a:cs typeface="Arial" panose="020B0604020202020204" pitchFamily="34" charset="0"/>
              </a:endParaRPr>
            </a:p>
          </p:txBody>
        </p:sp>
        <p:sp>
          <p:nvSpPr>
            <p:cNvPr id="205" name="TextBox 204"/>
            <p:cNvSpPr txBox="1"/>
            <p:nvPr/>
          </p:nvSpPr>
          <p:spPr>
            <a:xfrm>
              <a:off x="2916860" y="3197897"/>
              <a:ext cx="5164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(3)</a:t>
              </a:r>
              <a:endParaRPr lang="en-GB" dirty="0">
                <a:solidFill>
                  <a:srgbClr val="0000FF"/>
                </a:solidFill>
                <a:latin typeface="Arial" panose="020B0604020202020204" pitchFamily="34" charset="0"/>
                <a:cs typeface="Arial" panose="020B0604020202020204" pitchFamily="34" charset="0"/>
              </a:endParaRPr>
            </a:p>
          </p:txBody>
        </p:sp>
        <p:sp>
          <p:nvSpPr>
            <p:cNvPr id="206" name="TextBox 205"/>
            <p:cNvSpPr txBox="1"/>
            <p:nvPr/>
          </p:nvSpPr>
          <p:spPr>
            <a:xfrm>
              <a:off x="2921187" y="4385525"/>
              <a:ext cx="5164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(4)</a:t>
              </a:r>
              <a:endParaRPr lang="en-GB" dirty="0">
                <a:solidFill>
                  <a:srgbClr val="0000FF"/>
                </a:solidFill>
                <a:latin typeface="Arial" panose="020B0604020202020204" pitchFamily="34" charset="0"/>
                <a:cs typeface="Arial" panose="020B0604020202020204" pitchFamily="34" charset="0"/>
              </a:endParaRPr>
            </a:p>
          </p:txBody>
        </p:sp>
        <p:sp>
          <p:nvSpPr>
            <p:cNvPr id="211" name="TextBox 210"/>
            <p:cNvSpPr txBox="1"/>
            <p:nvPr/>
          </p:nvSpPr>
          <p:spPr>
            <a:xfrm>
              <a:off x="85816" y="5827558"/>
              <a:ext cx="5164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chemeClr val="tx1">
                      <a:lumMod val="50000"/>
                      <a:lumOff val="50000"/>
                    </a:schemeClr>
                  </a:solidFill>
                  <a:latin typeface="Arial" panose="020B0604020202020204" pitchFamily="34" charset="0"/>
                  <a:cs typeface="Arial" panose="020B0604020202020204" pitchFamily="34" charset="0"/>
                </a:rPr>
                <a:t>(1</a:t>
              </a:r>
              <a:r>
                <a:rPr lang="de-DE" dirty="0">
                  <a:latin typeface="Arial" panose="020B0604020202020204" pitchFamily="34" charset="0"/>
                  <a:cs typeface="Arial" panose="020B0604020202020204" pitchFamily="34" charset="0"/>
                </a:rPr>
                <a:t>‘</a:t>
              </a:r>
              <a:r>
                <a:rPr lang="de-DE" dirty="0">
                  <a:solidFill>
                    <a:schemeClr val="tx1">
                      <a:lumMod val="50000"/>
                      <a:lumOff val="50000"/>
                    </a:schemeClr>
                  </a:solidFill>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09" name="Rectangle 625"/>
            <p:cNvSpPr>
              <a:spLocks noChangeArrowheads="1"/>
            </p:cNvSpPr>
            <p:nvPr/>
          </p:nvSpPr>
          <p:spPr bwMode="auto">
            <a:xfrm>
              <a:off x="879521" y="303931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sp>
          <p:nvSpPr>
            <p:cNvPr id="111" name="Rectangle 627"/>
            <p:cNvSpPr>
              <a:spLocks noChangeArrowheads="1"/>
            </p:cNvSpPr>
            <p:nvPr/>
          </p:nvSpPr>
          <p:spPr bwMode="auto">
            <a:xfrm>
              <a:off x="1285921" y="3039314"/>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cxnSp>
          <p:nvCxnSpPr>
            <p:cNvPr id="140" name="AutoShape 656"/>
            <p:cNvCxnSpPr>
              <a:cxnSpLocks noChangeShapeType="1"/>
              <a:stCxn id="122" idx="5"/>
              <a:endCxn id="125" idx="3"/>
            </p:cNvCxnSpPr>
            <p:nvPr/>
          </p:nvCxnSpPr>
          <p:spPr bwMode="auto">
            <a:xfrm flipH="1">
              <a:off x="1906105" y="2838229"/>
              <a:ext cx="766233" cy="1382184"/>
            </a:xfrm>
            <a:prstGeom prst="straightConnector1">
              <a:avLst/>
            </a:prstGeom>
            <a:noFill/>
            <a:ln w="19050">
              <a:solidFill>
                <a:srgbClr val="7030A0"/>
              </a:solidFill>
              <a:round/>
              <a:headEnd/>
              <a:tailEnd/>
            </a:ln>
            <a:effectLst/>
            <a:extLst>
              <a:ext uri="{909E8E84-426E-40DD-AFC4-6F175D3DCCD1}">
                <a14:hiddenFill xmlns:a14="http://schemas.microsoft.com/office/drawing/2010/main">
                  <a:noFill/>
                </a14:hiddenFill>
              </a:ext>
            </a:extLst>
          </p:spPr>
        </p:cxnSp>
        <p:sp>
          <p:nvSpPr>
            <p:cNvPr id="112" name="Rectangle 628"/>
            <p:cNvSpPr>
              <a:spLocks noChangeArrowheads="1"/>
            </p:cNvSpPr>
            <p:nvPr/>
          </p:nvSpPr>
          <p:spPr bwMode="auto">
            <a:xfrm>
              <a:off x="2136821" y="3043547"/>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2400">
                <a:latin typeface="Arial" panose="020B0604020202020204" pitchFamily="34" charset="0"/>
                <a:cs typeface="Arial" panose="020B0604020202020204" pitchFamily="34" charset="0"/>
              </a:endParaRPr>
            </a:p>
          </p:txBody>
        </p:sp>
      </p:grpSp>
      <p:sp>
        <p:nvSpPr>
          <p:cNvPr id="226" name="TextBox 225"/>
          <p:cNvSpPr txBox="1"/>
          <p:nvPr/>
        </p:nvSpPr>
        <p:spPr>
          <a:xfrm>
            <a:off x="3636623" y="166208"/>
            <a:ext cx="8482493" cy="111165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2000"/>
              </a:lnSpc>
            </a:pPr>
            <a:r>
              <a:rPr lang="en-GB" altLang="en-US" sz="2400" dirty="0">
                <a:latin typeface="Arial" panose="020B0604020202020204" pitchFamily="34" charset="0"/>
                <a:cs typeface="Arial" panose="020B0604020202020204" pitchFamily="34" charset="0"/>
              </a:rPr>
              <a:t>Plant Breeding in a more general sense may be split in </a:t>
            </a:r>
            <a:br>
              <a:rPr lang="en-GB" altLang="en-US" sz="2400" dirty="0">
                <a:latin typeface="Arial" panose="020B0604020202020204" pitchFamily="34" charset="0"/>
                <a:cs typeface="Arial" panose="020B0604020202020204" pitchFamily="34" charset="0"/>
              </a:rPr>
            </a:br>
            <a:r>
              <a:rPr lang="en-GB" altLang="en-US" sz="2400" dirty="0">
                <a:solidFill>
                  <a:srgbClr val="0000FF"/>
                </a:solidFill>
                <a:latin typeface="Arial" panose="020B0604020202020204" pitchFamily="34" charset="0"/>
                <a:cs typeface="Arial" panose="020B0604020202020204" pitchFamily="34" charset="0"/>
              </a:rPr>
              <a:t>Pre-Breeding (Pilot-Breeding, Recurrent Selection) </a:t>
            </a:r>
            <a:r>
              <a:rPr lang="en-GB" altLang="en-US" sz="2400" dirty="0">
                <a:latin typeface="Arial" panose="020B0604020202020204" pitchFamily="34" charset="0"/>
                <a:cs typeface="Arial" panose="020B0604020202020204" pitchFamily="34" charset="0"/>
              </a:rPr>
              <a:t>and </a:t>
            </a:r>
            <a:br>
              <a:rPr lang="en-GB" altLang="en-US" sz="2400" dirty="0">
                <a:latin typeface="Arial" panose="020B0604020202020204" pitchFamily="34" charset="0"/>
                <a:cs typeface="Arial" panose="020B0604020202020204" pitchFamily="34" charset="0"/>
              </a:rPr>
            </a:br>
            <a:r>
              <a:rPr lang="en-GB" altLang="en-US" sz="2400" dirty="0">
                <a:solidFill>
                  <a:srgbClr val="C00000"/>
                </a:solidFill>
                <a:latin typeface="Arial" panose="020B0604020202020204" pitchFamily="34" charset="0"/>
                <a:cs typeface="Arial" panose="020B0604020202020204" pitchFamily="34" charset="0"/>
              </a:rPr>
              <a:t>Cultivar Development (i.e., Plant Breeding in narrow sense)</a:t>
            </a:r>
            <a:r>
              <a:rPr lang="en-GB" altLang="en-US" sz="2400" dirty="0">
                <a:latin typeface="Arial" panose="020B0604020202020204" pitchFamily="34" charset="0"/>
                <a:cs typeface="Arial" panose="020B0604020202020204" pitchFamily="34" charset="0"/>
              </a:rPr>
              <a:t>.</a:t>
            </a:r>
            <a:endParaRPr lang="en-GB" sz="2400" dirty="0"/>
          </a:p>
        </p:txBody>
      </p:sp>
      <p:sp>
        <p:nvSpPr>
          <p:cNvPr id="65" name="Text Box 581"/>
          <p:cNvSpPr txBox="1">
            <a:spLocks noChangeArrowheads="1"/>
          </p:cNvSpPr>
          <p:nvPr/>
        </p:nvSpPr>
        <p:spPr bwMode="auto">
          <a:xfrm>
            <a:off x="3631330" y="1464099"/>
            <a:ext cx="8493078"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r>
              <a:rPr lang="en-GB" altLang="en-US" dirty="0">
                <a:latin typeface="Arial" panose="020B0604020202020204" pitchFamily="34" charset="0"/>
                <a:cs typeface="Arial" panose="020B0604020202020204" pitchFamily="34" charset="0"/>
              </a:rPr>
              <a:t>The diagram here is a scheme (protocol, method, sketch) to show the step by step flow of a so-called ‚Combined </a:t>
            </a:r>
            <a:r>
              <a:rPr lang="en-GB" altLang="en-US" dirty="0" err="1">
                <a:latin typeface="Arial" panose="020B0604020202020204" pitchFamily="34" charset="0"/>
                <a:cs typeface="Arial" panose="020B0604020202020204" pitchFamily="34" charset="0"/>
              </a:rPr>
              <a:t>Fullsib</a:t>
            </a:r>
            <a:r>
              <a:rPr lang="en-GB" altLang="en-US" dirty="0">
                <a:latin typeface="Arial" panose="020B0604020202020204" pitchFamily="34" charset="0"/>
                <a:cs typeface="Arial" panose="020B0604020202020204" pitchFamily="34" charset="0"/>
              </a:rPr>
              <a:t> and S1-line </a:t>
            </a:r>
            <a:r>
              <a:rPr lang="en-GB" altLang="en-US" dirty="0">
                <a:solidFill>
                  <a:srgbClr val="0000FF"/>
                </a:solidFill>
                <a:latin typeface="Arial" panose="020B0604020202020204" pitchFamily="34" charset="0"/>
                <a:cs typeface="Arial" panose="020B0604020202020204" pitchFamily="34" charset="0"/>
              </a:rPr>
              <a:t>Recurrent Selection </a:t>
            </a:r>
            <a:r>
              <a:rPr lang="en-GB" altLang="en-US" dirty="0">
                <a:latin typeface="Arial" panose="020B0604020202020204" pitchFamily="34" charset="0"/>
                <a:cs typeface="Arial" panose="020B0604020202020204" pitchFamily="34" charset="0"/>
              </a:rPr>
              <a:t>for </a:t>
            </a:r>
            <a:r>
              <a:rPr lang="en-GB" altLang="en-US" dirty="0">
                <a:solidFill>
                  <a:srgbClr val="0000FF"/>
                </a:solidFill>
                <a:latin typeface="Arial" panose="020B0604020202020204" pitchFamily="34" charset="0"/>
                <a:cs typeface="Arial" panose="020B0604020202020204" pitchFamily="34" charset="0"/>
              </a:rPr>
              <a:t>Sorghum</a:t>
            </a:r>
            <a:r>
              <a:rPr lang="en-GB" altLang="en-US" dirty="0">
                <a:latin typeface="Arial" panose="020B0604020202020204" pitchFamily="34" charset="0"/>
                <a:cs typeface="Arial" panose="020B0604020202020204" pitchFamily="34" charset="0"/>
              </a:rPr>
              <a:t> (http://oar.icrisat.org/10036/1/Population%20Improvement.pdf).</a:t>
            </a:r>
            <a:endParaRPr lang="en-GB" altLang="en-US" sz="1200" dirty="0">
              <a:latin typeface="Arial" panose="020B0604020202020204" pitchFamily="34" charset="0"/>
              <a:cs typeface="Arial" panose="020B0604020202020204" pitchFamily="34" charset="0"/>
            </a:endParaRPr>
          </a:p>
          <a:p>
            <a:endParaRPr lang="en-GB" altLang="en-US" sz="1200"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It starts </a:t>
            </a:r>
            <a:r>
              <a:rPr lang="en-GB" altLang="en-US" dirty="0">
                <a:solidFill>
                  <a:srgbClr val="0000FF"/>
                </a:solidFill>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 with a genetically diverse germplasm (Basic Population). </a:t>
            </a:r>
            <a:r>
              <a:rPr lang="en-GB" altLang="en-US" dirty="0" err="1">
                <a:latin typeface="Arial" panose="020B0604020202020204" pitchFamily="34" charset="0"/>
                <a:cs typeface="Arial" panose="020B0604020202020204" pitchFamily="34" charset="0"/>
              </a:rPr>
              <a:t>Phenotypi-cally</a:t>
            </a:r>
            <a:r>
              <a:rPr lang="en-GB" altLang="en-US" dirty="0">
                <a:latin typeface="Arial" panose="020B0604020202020204" pitchFamily="34" charset="0"/>
                <a:cs typeface="Arial" panose="020B0604020202020204" pitchFamily="34" charset="0"/>
              </a:rPr>
              <a:t> ‚good‘ plants ● are crossed (as pairs), thus, bi-parental families are created. In step </a:t>
            </a:r>
            <a:r>
              <a:rPr lang="en-GB" altLang="en-US" dirty="0">
                <a:solidFill>
                  <a:srgbClr val="0000FF"/>
                </a:solidFill>
                <a:latin typeface="Arial" panose="020B0604020202020204" pitchFamily="34" charset="0"/>
                <a:cs typeface="Arial" panose="020B0604020202020204" pitchFamily="34" charset="0"/>
              </a:rPr>
              <a:t>(2)</a:t>
            </a:r>
            <a:r>
              <a:rPr lang="en-GB" altLang="en-US" dirty="0">
                <a:latin typeface="Arial" panose="020B0604020202020204" pitchFamily="34" charset="0"/>
                <a:cs typeface="Arial" panose="020B0604020202020204" pitchFamily="34" charset="0"/>
              </a:rPr>
              <a:t>, these are field-tested in plots for their agronomic performance. In pa-</a:t>
            </a:r>
            <a:r>
              <a:rPr lang="en-GB" altLang="en-US" dirty="0" err="1">
                <a:latin typeface="Arial" panose="020B0604020202020204" pitchFamily="34" charset="0"/>
                <a:cs typeface="Arial" panose="020B0604020202020204" pitchFamily="34" charset="0"/>
              </a:rPr>
              <a:t>rallel</a:t>
            </a:r>
            <a:r>
              <a:rPr lang="en-GB" altLang="en-US" dirty="0">
                <a:latin typeface="Arial" panose="020B0604020202020204" pitchFamily="34" charset="0"/>
                <a:cs typeface="Arial" panose="020B0604020202020204" pitchFamily="34" charset="0"/>
              </a:rPr>
              <a:t>, few individuals per family are (not tested but) self-fertilized (prevent out-crossing) to produce seed of so-called S1-lines. After harvest, the promising families are identified. As </a:t>
            </a:r>
            <a:r>
              <a:rPr lang="en-GB" altLang="en-US" dirty="0">
                <a:solidFill>
                  <a:srgbClr val="0000FF"/>
                </a:solidFill>
                <a:latin typeface="Arial" panose="020B0604020202020204" pitchFamily="34" charset="0"/>
                <a:cs typeface="Arial" panose="020B0604020202020204" pitchFamily="34" charset="0"/>
              </a:rPr>
              <a:t>(3)</a:t>
            </a:r>
            <a:r>
              <a:rPr lang="en-GB" altLang="en-US" dirty="0">
                <a:latin typeface="Arial" panose="020B0604020202020204" pitchFamily="34" charset="0"/>
                <a:cs typeface="Arial" panose="020B0604020202020204" pitchFamily="34" charset="0"/>
              </a:rPr>
              <a:t>, S1-lines of these promising families are field-tested, again selection is conducted. Remnant seed of the selected S1-lines (</a:t>
            </a:r>
            <a:r>
              <a:rPr lang="en-GB" altLang="en-US" dirty="0">
                <a:solidFill>
                  <a:srgbClr val="7030A0"/>
                </a:solidFill>
                <a:latin typeface="Arial" panose="020B0604020202020204" pitchFamily="34" charset="0"/>
                <a:cs typeface="Arial" panose="020B0604020202020204" pitchFamily="34" charset="0"/>
              </a:rPr>
              <a:t>that has been stored instead of sown</a:t>
            </a:r>
            <a:r>
              <a:rPr lang="en-GB" altLang="en-US" dirty="0">
                <a:latin typeface="Arial" panose="020B0604020202020204" pitchFamily="34" charset="0"/>
                <a:cs typeface="Arial" panose="020B0604020202020204" pitchFamily="34" charset="0"/>
              </a:rPr>
              <a:t>) is used to recombine (inter-cross) these ‚best‘ S1-lines</a:t>
            </a:r>
            <a:r>
              <a:rPr lang="en-GB" altLang="en-US" dirty="0">
                <a:solidFill>
                  <a:srgbClr val="0000FF"/>
                </a:solidFill>
                <a:latin typeface="Arial" panose="020B0604020202020204" pitchFamily="34" charset="0"/>
                <a:cs typeface="Arial" panose="020B0604020202020204" pitchFamily="34" charset="0"/>
              </a:rPr>
              <a:t> (4)</a:t>
            </a:r>
            <a:r>
              <a:rPr lang="en-GB" altLang="en-US" dirty="0">
                <a:latin typeface="Arial" panose="020B0604020202020204" pitchFamily="34" charset="0"/>
                <a:cs typeface="Arial" panose="020B0604020202020204" pitchFamily="34" charset="0"/>
              </a:rPr>
              <a:t>, thus, recreating a still diverse yet improved Basic Population. </a:t>
            </a:r>
          </a:p>
          <a:p>
            <a:r>
              <a:rPr lang="en-GB" altLang="en-US" dirty="0">
                <a:solidFill>
                  <a:schemeClr val="tx1">
                    <a:lumMod val="50000"/>
                    <a:lumOff val="50000"/>
                  </a:schemeClr>
                </a:solidFill>
                <a:latin typeface="Arial" panose="020B0604020202020204" pitchFamily="34" charset="0"/>
                <a:cs typeface="Arial" panose="020B0604020202020204" pitchFamily="34" charset="0"/>
              </a:rPr>
              <a:t>Step (1’) looks like </a:t>
            </a:r>
            <a:r>
              <a:rPr lang="en-GB" altLang="en-US" dirty="0">
                <a:solidFill>
                  <a:srgbClr val="0000FF"/>
                </a:solidFill>
                <a:latin typeface="Arial" panose="020B0604020202020204" pitchFamily="34" charset="0"/>
                <a:cs typeface="Arial" panose="020B0604020202020204" pitchFamily="34" charset="0"/>
              </a:rPr>
              <a:t>(1)</a:t>
            </a:r>
            <a:r>
              <a:rPr lang="en-GB" altLang="en-US" dirty="0">
                <a:latin typeface="Arial" panose="020B0604020202020204" pitchFamily="34" charset="0"/>
                <a:cs typeface="Arial" panose="020B0604020202020204" pitchFamily="34" charset="0"/>
              </a:rPr>
              <a:t>: The next </a:t>
            </a:r>
            <a:r>
              <a:rPr lang="en-GB" alt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Cycle</a:t>
            </a:r>
            <a:r>
              <a:rPr lang="en-GB" altLang="en-US" dirty="0">
                <a:latin typeface="Arial" panose="020B0604020202020204" pitchFamily="34" charset="0"/>
                <a:cs typeface="Arial" panose="020B0604020202020204" pitchFamily="34" charset="0"/>
              </a:rPr>
              <a:t> of this Recurrent Selection Scheme.</a:t>
            </a:r>
          </a:p>
        </p:txBody>
      </p:sp>
      <p:sp>
        <p:nvSpPr>
          <p:cNvPr id="3" name="Textfeld 2"/>
          <p:cNvSpPr txBox="1"/>
          <p:nvPr/>
        </p:nvSpPr>
        <p:spPr>
          <a:xfrm>
            <a:off x="11458175" y="6369475"/>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
        <p:nvSpPr>
          <p:cNvPr id="213" name="AutoShape 601"/>
          <p:cNvSpPr>
            <a:spLocks noChangeArrowheads="1"/>
          </p:cNvSpPr>
          <p:nvPr/>
        </p:nvSpPr>
        <p:spPr bwMode="auto">
          <a:xfrm>
            <a:off x="502446" y="1796795"/>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14" name="AutoShape 601"/>
          <p:cNvSpPr>
            <a:spLocks noChangeArrowheads="1"/>
          </p:cNvSpPr>
          <p:nvPr/>
        </p:nvSpPr>
        <p:spPr bwMode="auto">
          <a:xfrm>
            <a:off x="499622" y="1920975"/>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15" name="AutoShape 601"/>
          <p:cNvSpPr>
            <a:spLocks noChangeArrowheads="1"/>
          </p:cNvSpPr>
          <p:nvPr/>
        </p:nvSpPr>
        <p:spPr bwMode="auto">
          <a:xfrm>
            <a:off x="496803" y="2033862"/>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16" name="AutoShape 601"/>
          <p:cNvSpPr>
            <a:spLocks noChangeArrowheads="1"/>
          </p:cNvSpPr>
          <p:nvPr/>
        </p:nvSpPr>
        <p:spPr bwMode="auto">
          <a:xfrm>
            <a:off x="499630" y="2149575"/>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17" name="AutoShape 601"/>
          <p:cNvSpPr>
            <a:spLocks noChangeArrowheads="1"/>
          </p:cNvSpPr>
          <p:nvPr/>
        </p:nvSpPr>
        <p:spPr bwMode="auto">
          <a:xfrm>
            <a:off x="499619" y="2262717"/>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18" name="AutoShape 601"/>
          <p:cNvSpPr>
            <a:spLocks noChangeArrowheads="1"/>
          </p:cNvSpPr>
          <p:nvPr/>
        </p:nvSpPr>
        <p:spPr bwMode="auto">
          <a:xfrm>
            <a:off x="496795" y="2386897"/>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19" name="AutoShape 601"/>
          <p:cNvSpPr>
            <a:spLocks noChangeArrowheads="1"/>
          </p:cNvSpPr>
          <p:nvPr/>
        </p:nvSpPr>
        <p:spPr bwMode="auto">
          <a:xfrm>
            <a:off x="493976" y="2499784"/>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20" name="AutoShape 601"/>
          <p:cNvSpPr>
            <a:spLocks noChangeArrowheads="1"/>
          </p:cNvSpPr>
          <p:nvPr/>
        </p:nvSpPr>
        <p:spPr bwMode="auto">
          <a:xfrm>
            <a:off x="496803" y="2615497"/>
            <a:ext cx="82551" cy="79079"/>
          </a:xfrm>
          <a:prstGeom prst="octagon">
            <a:avLst>
              <a:gd name="adj" fmla="val 29287"/>
            </a:avLst>
          </a:prstGeom>
          <a:solidFill>
            <a:schemeClr val="bg1"/>
          </a:solidFill>
          <a:ln w="19050" algn="ctr">
            <a:solidFill>
              <a:schemeClr val="bg1">
                <a:lumMod val="85000"/>
              </a:schemeClr>
            </a:solidFill>
            <a:miter lim="800000"/>
            <a:headEnd/>
            <a:tailEnd/>
          </a:ln>
          <a:effectLst/>
        </p:spPr>
        <p:txBody>
          <a:bodyPr wrap="none" anchor="ctr"/>
          <a:lstStyle/>
          <a:p>
            <a:endParaRPr lang="en-GB" sz="2400">
              <a:latin typeface="Arial" panose="020B0604020202020204" pitchFamily="34" charset="0"/>
              <a:cs typeface="Arial" panose="020B0604020202020204" pitchFamily="34" charset="0"/>
            </a:endParaRPr>
          </a:p>
        </p:txBody>
      </p:sp>
      <p:sp>
        <p:nvSpPr>
          <p:cNvPr id="221" name="TextBox 220">
            <a:extLst>
              <a:ext uri="{FF2B5EF4-FFF2-40B4-BE49-F238E27FC236}">
                <a16:creationId xmlns:a16="http://schemas.microsoft.com/office/drawing/2014/main" id="{42175700-D125-4A7B-987A-B4572225DFD2}"/>
              </a:ext>
            </a:extLst>
          </p:cNvPr>
          <p:cNvSpPr txBox="1"/>
          <p:nvPr/>
        </p:nvSpPr>
        <p:spPr>
          <a:xfrm rot="16200000">
            <a:off x="-1893562" y="3142881"/>
            <a:ext cx="4200716" cy="338554"/>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de-DE" altLang="de-DE" sz="1600" dirty="0">
                <a:solidFill>
                  <a:schemeClr val="tx1">
                    <a:lumMod val="50000"/>
                    <a:lumOff val="50000"/>
                  </a:schemeClr>
                </a:solidFill>
                <a:latin typeface="Arial" panose="020B0604020202020204" pitchFamily="34" charset="0"/>
                <a:cs typeface="Arial" panose="020B0604020202020204" pitchFamily="34" charset="0"/>
              </a:rPr>
              <a:t>UNPLAB-BrMeth_Ch-7[</a:t>
            </a:r>
            <a:r>
              <a:rPr lang="de-DE" altLang="de-DE" sz="1600" dirty="0" err="1">
                <a:solidFill>
                  <a:schemeClr val="tx1">
                    <a:lumMod val="50000"/>
                    <a:lumOff val="50000"/>
                  </a:schemeClr>
                </a:solidFill>
                <a:latin typeface="Arial" panose="020B0604020202020204" pitchFamily="34" charset="0"/>
                <a:cs typeface="Arial" panose="020B0604020202020204" pitchFamily="34" charset="0"/>
              </a:rPr>
              <a:t>RecSel</a:t>
            </a:r>
            <a:r>
              <a:rPr lang="de-DE" altLang="de-DE" sz="1600" dirty="0">
                <a:solidFill>
                  <a:schemeClr val="tx1">
                    <a:lumMod val="50000"/>
                    <a:lumOff val="50000"/>
                  </a:schemeClr>
                </a:solidFill>
                <a:latin typeface="Arial" panose="020B0604020202020204" pitchFamily="34" charset="0"/>
                <a:cs typeface="Arial" panose="020B0604020202020204" pitchFamily="34" charset="0"/>
              </a:rPr>
              <a:t> III], </a:t>
            </a:r>
            <a:r>
              <a:rPr lang="de-DE" altLang="de-DE" sz="1600" dirty="0" err="1">
                <a:solidFill>
                  <a:schemeClr val="tx1">
                    <a:lumMod val="50000"/>
                    <a:lumOff val="50000"/>
                  </a:schemeClr>
                </a:solidFill>
                <a:latin typeface="Arial" panose="020B0604020202020204" pitchFamily="34" charset="0"/>
                <a:cs typeface="Arial" panose="020B0604020202020204" pitchFamily="34" charset="0"/>
              </a:rPr>
              <a:t>page</a:t>
            </a:r>
            <a:r>
              <a:rPr lang="de-DE" altLang="de-DE" sz="1600" dirty="0">
                <a:solidFill>
                  <a:schemeClr val="tx1">
                    <a:lumMod val="50000"/>
                    <a:lumOff val="50000"/>
                  </a:schemeClr>
                </a:solidFill>
                <a:latin typeface="Arial" panose="020B0604020202020204" pitchFamily="34" charset="0"/>
                <a:cs typeface="Arial" panose="020B0604020202020204" pitchFamily="34" charset="0"/>
              </a:rPr>
              <a:t> 5 ff</a:t>
            </a:r>
            <a:endParaRPr lang="en-GB" sz="1600" dirty="0">
              <a:solidFill>
                <a:schemeClr val="tx1">
                  <a:lumMod val="50000"/>
                  <a:lumOff val="50000"/>
                </a:schemeClr>
              </a:solidFill>
            </a:endParaRPr>
          </a:p>
        </p:txBody>
      </p:sp>
    </p:spTree>
    <p:extLst>
      <p:ext uri="{BB962C8B-B14F-4D97-AF65-F5344CB8AC3E}">
        <p14:creationId xmlns:p14="http://schemas.microsoft.com/office/powerpoint/2010/main" val="53441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1" y="36000"/>
            <a:ext cx="12005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Questions, thoughts, on the occasion of this scheme.</a:t>
            </a:r>
          </a:p>
        </p:txBody>
      </p:sp>
      <p:pic>
        <p:nvPicPr>
          <p:cNvPr id="227" name="Picture 226"/>
          <p:cNvPicPr>
            <a:picLocks noChangeAspect="1"/>
          </p:cNvPicPr>
          <p:nvPr/>
        </p:nvPicPr>
        <p:blipFill>
          <a:blip r:embed="rId2"/>
          <a:stretch>
            <a:fillRect/>
          </a:stretch>
        </p:blipFill>
        <p:spPr>
          <a:xfrm>
            <a:off x="66933" y="1805887"/>
            <a:ext cx="4077081" cy="5006340"/>
          </a:xfrm>
          <a:prstGeom prst="rect">
            <a:avLst/>
          </a:prstGeom>
          <a:effectLst>
            <a:outerShdw blurRad="50800" dist="38100" dir="2700000" algn="tl" rotWithShape="0">
              <a:prstClr val="black">
                <a:alpha val="40000"/>
              </a:prstClr>
            </a:outerShdw>
          </a:effectLst>
        </p:spPr>
      </p:pic>
      <p:sp>
        <p:nvSpPr>
          <p:cNvPr id="228" name="TextBox 227"/>
          <p:cNvSpPr txBox="1"/>
          <p:nvPr/>
        </p:nvSpPr>
        <p:spPr>
          <a:xfrm>
            <a:off x="72000" y="583096"/>
            <a:ext cx="1200514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When phenotypically selecting among these crossing-pairs, we are kind of handicapped compared to a selection between individual plants. We know from general statistics that the variance between means-of-two is only half the variance between individuals (</a:t>
            </a:r>
            <a:r>
              <a:rPr lang="en-GB" dirty="0">
                <a:solidFill>
                  <a:schemeClr val="tx1">
                    <a:lumMod val="50000"/>
                    <a:lumOff val="50000"/>
                  </a:schemeClr>
                </a:solidFill>
                <a:latin typeface="Arial" panose="020B0604020202020204" pitchFamily="34" charset="0"/>
                <a:cs typeface="Arial" panose="020B0604020202020204" pitchFamily="34" charset="0"/>
              </a:rPr>
              <a:t>best plants will not necessarily grow adjacent = be crossed with other good plants</a:t>
            </a:r>
            <a:r>
              <a:rPr lang="en-GB" dirty="0">
                <a:latin typeface="Arial" panose="020B0604020202020204" pitchFamily="34" charset="0"/>
                <a:cs typeface="Arial" panose="020B0604020202020204" pitchFamily="34" charset="0"/>
              </a:rPr>
              <a:t>).</a:t>
            </a:r>
          </a:p>
        </p:txBody>
      </p:sp>
      <p:sp>
        <p:nvSpPr>
          <p:cNvPr id="229" name="TextBox 228"/>
          <p:cNvSpPr txBox="1"/>
          <p:nvPr/>
        </p:nvSpPr>
        <p:spPr>
          <a:xfrm>
            <a:off x="4306957" y="1981282"/>
            <a:ext cx="7770191"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So, why crossing superior individuals pairwise instead of selecting the best </a:t>
            </a:r>
            <a:r>
              <a:rPr lang="en-GB" dirty="0">
                <a:solidFill>
                  <a:srgbClr val="0000FF"/>
                </a:solidFill>
                <a:latin typeface="Arial" panose="020B0604020202020204" pitchFamily="34" charset="0"/>
                <a:cs typeface="Arial" panose="020B0604020202020204" pitchFamily="34" charset="0"/>
              </a:rPr>
              <a:t>individuals</a:t>
            </a:r>
            <a:r>
              <a:rPr lang="en-GB" dirty="0">
                <a:latin typeface="Arial" panose="020B0604020202020204" pitchFamily="34" charset="0"/>
                <a:cs typeface="Arial" panose="020B0604020202020204" pitchFamily="34" charset="0"/>
              </a:rPr>
              <a:t> (without compromise)?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Selecting individuals means either that their offspring is (</a:t>
            </a:r>
            <a:r>
              <a:rPr lang="en-GB" dirty="0">
                <a:solidFill>
                  <a:schemeClr val="tx1">
                    <a:lumMod val="50000"/>
                    <a:lumOff val="50000"/>
                  </a:schemeClr>
                </a:solidFill>
                <a:latin typeface="Arial" panose="020B0604020202020204" pitchFamily="34" charset="0"/>
                <a:cs typeface="Arial" panose="020B0604020202020204" pitchFamily="34" charset="0"/>
              </a:rPr>
              <a:t>selfed and</a:t>
            </a:r>
            <a:r>
              <a:rPr lang="en-GB" dirty="0">
                <a:latin typeface="Arial" panose="020B0604020202020204" pitchFamily="34" charset="0"/>
                <a:cs typeface="Arial" panose="020B0604020202020204" pitchFamily="34" charset="0"/>
              </a:rPr>
              <a:t>) crossed more or less at random (uncontrolled) with the surrounding fathers or that we actually self-fertilize them (controlled, </a:t>
            </a:r>
            <a:r>
              <a:rPr lang="en-GB" i="1" dirty="0">
                <a:latin typeface="Arial" panose="020B0604020202020204" pitchFamily="34" charset="0"/>
                <a:cs typeface="Arial" panose="020B0604020202020204" pitchFamily="34" charset="0"/>
              </a:rPr>
              <a:t>via </a:t>
            </a:r>
            <a:r>
              <a:rPr lang="en-GB" dirty="0">
                <a:latin typeface="Arial" panose="020B0604020202020204" pitchFamily="34" charset="0"/>
                <a:cs typeface="Arial" panose="020B0604020202020204" pitchFamily="34" charset="0"/>
              </a:rPr>
              <a:t>paper-bagging).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we allow random fathers, then our single-plant offspring are to some extent similar to each other, since they share more or less the same fathers – this </a:t>
            </a:r>
            <a:r>
              <a:rPr lang="en-GB" dirty="0">
                <a:solidFill>
                  <a:srgbClr val="0000FF"/>
                </a:solidFill>
                <a:latin typeface="Arial" panose="020B0604020202020204" pitchFamily="34" charset="0"/>
                <a:cs typeface="Arial" panose="020B0604020202020204" pitchFamily="34" charset="0"/>
              </a:rPr>
              <a:t>reduces</a:t>
            </a:r>
            <a:r>
              <a:rPr lang="en-GB" dirty="0">
                <a:latin typeface="Arial" panose="020B0604020202020204" pitchFamily="34" charset="0"/>
                <a:cs typeface="Arial" panose="020B0604020202020204" pitchFamily="34" charset="0"/>
              </a:rPr>
              <a:t> variance between them, where we wanted to have it </a:t>
            </a:r>
            <a:r>
              <a:rPr lang="en-GB" dirty="0">
                <a:solidFill>
                  <a:srgbClr val="0000FF"/>
                </a:solidFill>
                <a:latin typeface="Arial" panose="020B0604020202020204" pitchFamily="34" charset="0"/>
                <a:cs typeface="Arial" panose="020B0604020202020204" pitchFamily="34" charset="0"/>
              </a:rPr>
              <a:t>large</a:t>
            </a:r>
            <a:r>
              <a:rPr lang="en-GB" dirty="0">
                <a:latin typeface="Arial" panose="020B0604020202020204" pitchFamily="34" charset="0"/>
                <a:cs typeface="Arial" panose="020B0604020202020204" pitchFamily="34" charset="0"/>
              </a:rPr>
              <a:t>. If we self-fertilize, then the full diversity between the plants stays as full diversity between their S1-lines. Really? The plants of the Basic </a:t>
            </a:r>
            <a:r>
              <a:rPr lang="en-GB" dirty="0" err="1">
                <a:latin typeface="Arial" panose="020B0604020202020204" pitchFamily="34" charset="0"/>
                <a:cs typeface="Arial" panose="020B0604020202020204" pitchFamily="34" charset="0"/>
              </a:rPr>
              <a:t>Popu-lation</a:t>
            </a:r>
            <a:r>
              <a:rPr lang="en-GB" dirty="0">
                <a:latin typeface="Arial" panose="020B0604020202020204" pitchFamily="34" charset="0"/>
                <a:cs typeface="Arial" panose="020B0604020202020204" pitchFamily="34" charset="0"/>
              </a:rPr>
              <a:t> are not or little inbred, yet, the S1-lines are markedly </a:t>
            </a:r>
            <a:r>
              <a:rPr lang="en-GB" dirty="0">
                <a:solidFill>
                  <a:srgbClr val="0000FF"/>
                </a:solidFill>
                <a:latin typeface="Arial" panose="020B0604020202020204" pitchFamily="34" charset="0"/>
                <a:cs typeface="Arial" panose="020B0604020202020204" pitchFamily="34" charset="0"/>
              </a:rPr>
              <a:t>inbred</a:t>
            </a:r>
            <a:r>
              <a:rPr lang="en-GB" dirty="0">
                <a:latin typeface="Arial" panose="020B0604020202020204" pitchFamily="34" charset="0"/>
                <a:cs typeface="Arial" panose="020B0604020202020204" pitchFamily="34" charset="0"/>
              </a:rPr>
              <a:t>; will this </a:t>
            </a:r>
            <a:r>
              <a:rPr lang="en-GB" dirty="0">
                <a:solidFill>
                  <a:srgbClr val="0000FF"/>
                </a:solidFill>
                <a:latin typeface="Arial" panose="020B0604020202020204" pitchFamily="34" charset="0"/>
                <a:cs typeface="Arial" panose="020B0604020202020204" pitchFamily="34" charset="0"/>
              </a:rPr>
              <a:t>influence the variance </a:t>
            </a:r>
            <a:r>
              <a:rPr lang="en-GB" dirty="0">
                <a:latin typeface="Arial" panose="020B0604020202020204" pitchFamily="34" charset="0"/>
                <a:cs typeface="Arial" panose="020B0604020202020204" pitchFamily="34" charset="0"/>
              </a:rPr>
              <a:t>between them? Will the selection out-come be adequate even if the ultimate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will be </a:t>
            </a:r>
            <a:r>
              <a:rPr lang="en-GB" dirty="0">
                <a:solidFill>
                  <a:srgbClr val="0000FF"/>
                </a:solidFill>
                <a:latin typeface="Arial" panose="020B0604020202020204" pitchFamily="34" charset="0"/>
                <a:cs typeface="Arial" panose="020B0604020202020204" pitchFamily="34" charset="0"/>
              </a:rPr>
              <a:t>non-inbred</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Answers to such question can come from Quantitative Genetics; at least Quantitative Genetics has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terms</a:t>
            </a:r>
            <a:r>
              <a:rPr lang="en-GB" dirty="0">
                <a:latin typeface="Arial" panose="020B0604020202020204" pitchFamily="34" charset="0"/>
                <a:cs typeface="Arial" panose="020B0604020202020204" pitchFamily="34" charset="0"/>
              </a:rPr>
              <a:t> to properly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discuss</a:t>
            </a:r>
            <a:r>
              <a:rPr lang="en-GB" dirty="0">
                <a:latin typeface="Arial" panose="020B0604020202020204" pitchFamily="34" charset="0"/>
                <a:cs typeface="Arial" panose="020B0604020202020204" pitchFamily="34" charset="0"/>
              </a:rPr>
              <a:t> theses topics.</a:t>
            </a:r>
          </a:p>
        </p:txBody>
      </p:sp>
      <p:sp>
        <p:nvSpPr>
          <p:cNvPr id="231" name="Rectangle 230"/>
          <p:cNvSpPr/>
          <p:nvPr/>
        </p:nvSpPr>
        <p:spPr>
          <a:xfrm>
            <a:off x="2217530" y="5451061"/>
            <a:ext cx="561009" cy="3798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flipH="1">
            <a:off x="2865303" y="1805887"/>
            <a:ext cx="1278711" cy="3698370"/>
          </a:xfrm>
          <a:prstGeom prst="rect">
            <a:avLst/>
          </a:prstGeom>
        </p:spPr>
      </p:pic>
      <p:sp>
        <p:nvSpPr>
          <p:cNvPr id="3" name="TextBox 2"/>
          <p:cNvSpPr txBox="1"/>
          <p:nvPr/>
        </p:nvSpPr>
        <p:spPr>
          <a:xfrm>
            <a:off x="2865303" y="5236633"/>
            <a:ext cx="1278711"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1600" dirty="0">
                <a:latin typeface="Arial" panose="020B0604020202020204" pitchFamily="34" charset="0"/>
                <a:cs typeface="Arial" panose="020B0604020202020204" pitchFamily="34" charset="0"/>
              </a:rPr>
              <a:t>Sorghum</a:t>
            </a:r>
            <a:endParaRPr lang="en-GB" sz="1600" dirty="0">
              <a:latin typeface="Arial" panose="020B0604020202020204" pitchFamily="34" charset="0"/>
              <a:cs typeface="Arial" panose="020B0604020202020204" pitchFamily="34" charset="0"/>
            </a:endParaRPr>
          </a:p>
        </p:txBody>
      </p:sp>
      <p:sp>
        <p:nvSpPr>
          <p:cNvPr id="9" name="Textfeld 5"/>
          <p:cNvSpPr txBox="1"/>
          <p:nvPr/>
        </p:nvSpPr>
        <p:spPr>
          <a:xfrm>
            <a:off x="11238670" y="52802"/>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950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2358</Words>
  <Application>Microsoft Office PowerPoint</Application>
  <PresentationFormat>Widescreen</PresentationFormat>
  <Paragraphs>127</Paragraphs>
  <Slides>12</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Links</vt:lpstr>
      </vt:variant>
      <vt:variant>
        <vt:i4>1</vt:i4>
      </vt:variant>
      <vt:variant>
        <vt:lpstr>Slide Titles</vt:lpstr>
      </vt:variant>
      <vt:variant>
        <vt:i4>12</vt:i4>
      </vt:variant>
    </vt:vector>
  </HeadingPairs>
  <TitlesOfParts>
    <vt:vector size="17" baseType="lpstr">
      <vt:lpstr>Arial</vt:lpstr>
      <vt:lpstr>Calibri</vt:lpstr>
      <vt:lpstr>Calibri Light</vt:lpstr>
      <vt:lpstr>Office Theme</vt:lpstr>
      <vt:lpstr>C:\Göttingen\W.Link\Daten (D)\pdf-Dateien\Für Lehre\ab Februar 2022\48 Chapters UNPLAB listed Jan26(2).docx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80</cp:revision>
  <dcterms:created xsi:type="dcterms:W3CDTF">2025-01-03T09:52:10Z</dcterms:created>
  <dcterms:modified xsi:type="dcterms:W3CDTF">2026-08-31T10:49:05Z</dcterms:modified>
</cp:coreProperties>
</file>